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61"/>
  </p:notesMasterIdLst>
  <p:sldIdLst>
    <p:sldId id="306" r:id="rId5"/>
    <p:sldId id="308" r:id="rId6"/>
    <p:sldId id="314" r:id="rId7"/>
    <p:sldId id="315" r:id="rId8"/>
    <p:sldId id="316" r:id="rId9"/>
    <p:sldId id="317" r:id="rId10"/>
    <p:sldId id="318" r:id="rId11"/>
    <p:sldId id="309" r:id="rId12"/>
    <p:sldId id="319" r:id="rId13"/>
    <p:sldId id="320" r:id="rId14"/>
    <p:sldId id="321" r:id="rId15"/>
    <p:sldId id="322" r:id="rId16"/>
    <p:sldId id="323" r:id="rId17"/>
    <p:sldId id="324" r:id="rId18"/>
    <p:sldId id="363" r:id="rId19"/>
    <p:sldId id="325" r:id="rId20"/>
    <p:sldId id="326" r:id="rId21"/>
    <p:sldId id="327" r:id="rId22"/>
    <p:sldId id="328" r:id="rId23"/>
    <p:sldId id="329" r:id="rId24"/>
    <p:sldId id="330" r:id="rId25"/>
    <p:sldId id="331" r:id="rId26"/>
    <p:sldId id="332" r:id="rId27"/>
    <p:sldId id="333" r:id="rId28"/>
    <p:sldId id="345" r:id="rId29"/>
    <p:sldId id="334" r:id="rId30"/>
    <p:sldId id="362" r:id="rId31"/>
    <p:sldId id="335" r:id="rId32"/>
    <p:sldId id="336" r:id="rId33"/>
    <p:sldId id="337" r:id="rId34"/>
    <p:sldId id="339" r:id="rId35"/>
    <p:sldId id="338" r:id="rId36"/>
    <p:sldId id="340" r:id="rId37"/>
    <p:sldId id="341" r:id="rId38"/>
    <p:sldId id="364" r:id="rId39"/>
    <p:sldId id="342" r:id="rId40"/>
    <p:sldId id="346" r:id="rId41"/>
    <p:sldId id="347" r:id="rId42"/>
    <p:sldId id="348" r:id="rId43"/>
    <p:sldId id="349" r:id="rId44"/>
    <p:sldId id="343" r:id="rId45"/>
    <p:sldId id="361" r:id="rId46"/>
    <p:sldId id="344" r:id="rId47"/>
    <p:sldId id="350" r:id="rId48"/>
    <p:sldId id="351" r:id="rId49"/>
    <p:sldId id="352" r:id="rId50"/>
    <p:sldId id="353" r:id="rId51"/>
    <p:sldId id="354" r:id="rId52"/>
    <p:sldId id="355" r:id="rId53"/>
    <p:sldId id="356" r:id="rId54"/>
    <p:sldId id="357" r:id="rId55"/>
    <p:sldId id="358" r:id="rId56"/>
    <p:sldId id="359" r:id="rId57"/>
    <p:sldId id="360" r:id="rId58"/>
    <p:sldId id="310" r:id="rId59"/>
    <p:sldId id="31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967" autoAdjust="0"/>
  </p:normalViewPr>
  <p:slideViewPr>
    <p:cSldViewPr snapToGrid="0">
      <p:cViewPr varScale="1">
        <p:scale>
          <a:sx n="108" d="100"/>
          <a:sy n="108" d="100"/>
        </p:scale>
        <p:origin x="714" y="114"/>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5/23/2022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anchor="b">
            <a:normAutofit/>
          </a:bodyPr>
          <a:lstStyle>
            <a:lvl1pPr algn="ctr">
              <a:defRPr sz="60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a:lstStyle>
            <a:lvl1pPr>
              <a:defRPr sz="5400" b="1" cap="all" baseline="0">
                <a:solidFill>
                  <a:schemeClr val="bg1"/>
                </a:solidFill>
              </a:defRPr>
            </a:lvl1pPr>
          </a:lstStyle>
          <a:p>
            <a:r>
              <a:rPr lang="en-US"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a:lstStyle>
            <a:lvl1pPr>
              <a:defRPr>
                <a:solidFill>
                  <a:schemeClr val="bg1"/>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amazon.com/LeMay-Life-Wars-General-Curtis/dp/1596985690?_encoding=UTF8&amp;qid=1652660109&amp;sr=8-1&amp;linkCode=ll1&amp;tag=cyberlovesill-20&amp;linkId=c4929f437556fe431a0500650d9075ab&amp;language=en_US&amp;ref_=as_li_ss_tl" TargetMode="External"/><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hyperlink" Target="https://theduran.locals.com/" TargetMode="External"/><Relationship Id="rId3" Type="http://schemas.openxmlformats.org/officeDocument/2006/relationships/hyperlink" Target="https://thedreizinreport.com/" TargetMode="External"/><Relationship Id="rId7" Type="http://schemas.openxmlformats.org/officeDocument/2006/relationships/hyperlink" Target="https://www.youtube.com/c/TheDuran" TargetMode="External"/><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hyperlink" Target="http://theduran.com/" TargetMode="External"/><Relationship Id="rId5" Type="http://schemas.openxmlformats.org/officeDocument/2006/relationships/hyperlink" Target="https://www.youtube.com/c/TheNewAtlas/featured" TargetMode="External"/><Relationship Id="rId10" Type="http://schemas.openxmlformats.org/officeDocument/2006/relationships/image" Target="../media/image25.png"/><Relationship Id="rId4" Type="http://schemas.openxmlformats.org/officeDocument/2006/relationships/hyperlink" Target="https://liveuamap.com/" TargetMode="External"/><Relationship Id="rId9" Type="http://schemas.openxmlformats.org/officeDocument/2006/relationships/hyperlink" Target="https://www.youtube.com/channel/UCEXR8pRTkE2vFeJePNe9UcQ"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z0Ggmi_6JFU" TargetMode="External"/><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hyperlink" Target="https://aliveontheedge.com/2022_files/downloads/4%2029%202022%20--%20Secret%20Super%20Weapons%20That%20Drive%20Disarmament%20Negotiations%20-%20Lt.%20Col.%20Thomas%20Bearden.mkv" TargetMode="External"/><Relationship Id="rId5" Type="http://schemas.openxmlformats.org/officeDocument/2006/relationships/hyperlink" Target="https://odysee.com/@JohnKingston:8/dew:0" TargetMode="External"/><Relationship Id="rId4" Type="http://schemas.openxmlformats.org/officeDocument/2006/relationships/hyperlink" Target="https://www.bitchute.com/video/ifrN9PIz5Xlw/"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4.png"/><Relationship Id="rId7" Type="http://schemas.openxmlformats.org/officeDocument/2006/relationships/hyperlink" Target="http://aliveontheedge.com/" TargetMode="External"/><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hyperlink" Target="mailto:tom@aliveontheedge.com" TargetMode="External"/><Relationship Id="rId5" Type="http://schemas.openxmlformats.org/officeDocument/2006/relationships/hyperlink" Target="http://whitestonefoundation.org/" TargetMode="External"/><Relationship Id="rId4" Type="http://schemas.openxmlformats.org/officeDocument/2006/relationships/hyperlink" Target="mailto:tom.mack@whitestonefoundation.org" TargetMode="External"/><Relationship Id="rId9" Type="http://schemas.openxmlformats.org/officeDocument/2006/relationships/image" Target="../media/image76.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351713" y="585216"/>
            <a:ext cx="7215237" cy="2843784"/>
          </a:xfrm>
        </p:spPr>
        <p:txBody>
          <a:bodyPr>
            <a:normAutofit fontScale="90000"/>
          </a:bodyPr>
          <a:lstStyle/>
          <a:p>
            <a:r>
              <a:rPr lang="en-US" sz="5400" cap="none" spc="400" dirty="0">
                <a:solidFill>
                  <a:schemeClr val="bg1"/>
                </a:solidFill>
              </a:rPr>
              <a:t>Another Look at the Four Horsemen of the Apocalypse</a:t>
            </a:r>
            <a:endParaRPr lang="en-US" cap="none" dirty="0"/>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p:txBody>
          <a:bodyPr/>
          <a:lstStyle/>
          <a:p>
            <a:r>
              <a:rPr lang="en-US" sz="2400" b="1" dirty="0">
                <a:solidFill>
                  <a:schemeClr val="bg1"/>
                </a:solidFill>
              </a:rPr>
              <a:t>Maj. </a:t>
            </a:r>
            <a:r>
              <a:rPr lang="en-US" sz="2400" b="1" dirty="0"/>
              <a:t>Tom Baird (ret.)</a:t>
            </a:r>
          </a:p>
          <a:p>
            <a:r>
              <a:rPr lang="en-US" sz="2400" b="1" dirty="0">
                <a:solidFill>
                  <a:schemeClr val="bg1"/>
                </a:solidFill>
              </a:rPr>
              <a:t>Prof. Tom Mack (ret.)</a:t>
            </a:r>
          </a:p>
          <a:p>
            <a:endParaRPr lang="en-US" dirty="0"/>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518275" y="1336391"/>
            <a:ext cx="7169786" cy="740984"/>
          </a:xfrm>
        </p:spPr>
        <p:txBody>
          <a:bodyPr vert="horz" lIns="91440" tIns="45720" rIns="91440" bIns="45720" rtlCol="0" anchor="ctr">
            <a:normAutofit/>
          </a:bodyPr>
          <a:lstStyle/>
          <a:p>
            <a:r>
              <a:rPr lang="en-US" sz="3800" kern="1200" dirty="0">
                <a:solidFill>
                  <a:schemeClr val="tx1"/>
                </a:solidFill>
                <a:latin typeface="+mj-lt"/>
                <a:ea typeface="+mj-ea"/>
                <a:cs typeface="+mj-cs"/>
              </a:rPr>
              <a:t>Breaking Down the First Seal</a:t>
            </a:r>
          </a:p>
        </p:txBody>
      </p:sp>
      <p:cxnSp>
        <p:nvCxnSpPr>
          <p:cNvPr id="41" name="Straight Connector 40">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a:off x="7962190" y="623907"/>
            <a:ext cx="4114800" cy="365125"/>
          </a:xfrm>
        </p:spPr>
        <p:txBody>
          <a:bodyPr vert="horz" lIns="91440" tIns="45720" rIns="91440" bIns="45720" rtlCol="0" anchor="ctr">
            <a:normAutofit/>
          </a:bodyPr>
          <a:lstStyle/>
          <a:p>
            <a:pPr>
              <a:spcAft>
                <a:spcPts val="600"/>
              </a:spcAft>
            </a:pPr>
            <a:r>
              <a:rPr lang="en-US" b="1" i="0" kern="1200" cap="all" spc="100" baseline="0">
                <a:latin typeface="+mn-lt"/>
                <a:ea typeface="+mn-ea"/>
                <a:cs typeface="+mn-cs"/>
              </a:rPr>
              <a:t>The Four horsemen of the Apocalypse</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69455" y="2077375"/>
            <a:ext cx="7542764" cy="4096415"/>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dirty="0"/>
              <a:t>And I saw, and behold a white horse: and he that sat on him had a </a:t>
            </a:r>
            <a:r>
              <a:rPr lang="en-US" sz="2400" u="sng" dirty="0"/>
              <a:t>bow</a:t>
            </a:r>
            <a:r>
              <a:rPr lang="en-US" sz="2400" dirty="0"/>
              <a:t>; and a </a:t>
            </a:r>
            <a:r>
              <a:rPr lang="en-US" sz="2400" u="sng" dirty="0"/>
              <a:t>crown</a:t>
            </a:r>
            <a:r>
              <a:rPr lang="en-US" sz="2400" dirty="0"/>
              <a:t> was given unto him: and he went forth </a:t>
            </a:r>
            <a:r>
              <a:rPr lang="en-US" sz="2400" u="sng" dirty="0"/>
              <a:t>conquering</a:t>
            </a:r>
            <a:r>
              <a:rPr lang="en-US" sz="2400" dirty="0"/>
              <a:t>, and to </a:t>
            </a:r>
            <a:r>
              <a:rPr lang="en-US" sz="2400" u="sng" dirty="0"/>
              <a:t>conquer</a:t>
            </a:r>
            <a:r>
              <a:rPr lang="en-US" sz="2400" dirty="0"/>
              <a:t>. (Revelation 6:2)</a:t>
            </a:r>
          </a:p>
          <a:p>
            <a:pPr marL="571500" lvl="1"/>
            <a:r>
              <a:rPr lang="en-US" sz="2200" dirty="0"/>
              <a:t>Dr. Bryan Ardis, D.C. has done many videos to demonstrate that the genetic structure of the COVID-19 is </a:t>
            </a:r>
            <a:r>
              <a:rPr lang="en-US" sz="2200" u="sng" dirty="0"/>
              <a:t>identical</a:t>
            </a:r>
            <a:r>
              <a:rPr lang="en-US" sz="2200" dirty="0"/>
              <a:t> to the venomous toxin of a King Cobra or Krait snake, interestingly found only in Asia.</a:t>
            </a:r>
          </a:p>
          <a:p>
            <a:pPr marL="571500" lvl="1"/>
            <a:r>
              <a:rPr lang="en-US" sz="2200" dirty="0"/>
              <a:t>French researchers found that the venom in Cobra had 19 specific toxins found in COVID-19.</a:t>
            </a:r>
          </a:p>
          <a:p>
            <a:pPr marL="571500" lvl="1"/>
            <a:r>
              <a:rPr lang="en-US" sz="2200" dirty="0"/>
              <a:t>Could this be a new concept???</a:t>
            </a:r>
          </a:p>
        </p:txBody>
      </p:sp>
      <p:sp>
        <p:nvSpPr>
          <p:cNvPr id="4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2878" y="360845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4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4401" y="387045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3ABA718B-64BC-F414-4144-BCFC34A1ED33}"/>
              </a:ext>
            </a:extLst>
          </p:cNvPr>
          <p:cNvPicPr>
            <a:picLocks noChangeAspect="1"/>
          </p:cNvPicPr>
          <p:nvPr/>
        </p:nvPicPr>
        <p:blipFill rotWithShape="1">
          <a:blip r:embed="rId2"/>
          <a:srcRect l="26253" r="6997"/>
          <a:stretch/>
        </p:blipFill>
        <p:spPr>
          <a:xfrm>
            <a:off x="8401917" y="2220258"/>
            <a:ext cx="3300386" cy="3300386"/>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5/2/2022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smtClean="0"/>
              <a:pPr>
                <a:spcAft>
                  <a:spcPts val="600"/>
                </a:spcAft>
              </a:pPr>
              <a:t>10</a:t>
            </a:fld>
            <a:endParaRPr lang="en-US"/>
          </a:p>
        </p:txBody>
      </p:sp>
    </p:spTree>
    <p:extLst>
      <p:ext uri="{BB962C8B-B14F-4D97-AF65-F5344CB8AC3E}">
        <p14:creationId xmlns:p14="http://schemas.microsoft.com/office/powerpoint/2010/main" val="607984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518275" y="1336391"/>
            <a:ext cx="7169786" cy="740984"/>
          </a:xfrm>
        </p:spPr>
        <p:txBody>
          <a:bodyPr vert="horz" lIns="91440" tIns="45720" rIns="91440" bIns="45720" rtlCol="0" anchor="ctr">
            <a:normAutofit/>
          </a:bodyPr>
          <a:lstStyle/>
          <a:p>
            <a:r>
              <a:rPr lang="en-US" sz="3800" kern="1200" dirty="0">
                <a:solidFill>
                  <a:schemeClr val="tx1"/>
                </a:solidFill>
                <a:latin typeface="+mj-lt"/>
                <a:ea typeface="+mj-ea"/>
                <a:cs typeface="+mj-cs"/>
              </a:rPr>
              <a:t>Breaking Down the First Seal</a:t>
            </a:r>
          </a:p>
        </p:txBody>
      </p:sp>
      <p:cxnSp>
        <p:nvCxnSpPr>
          <p:cNvPr id="41" name="Straight Connector 40">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a:off x="7962190" y="623907"/>
            <a:ext cx="4114800" cy="365125"/>
          </a:xfrm>
        </p:spPr>
        <p:txBody>
          <a:bodyPr vert="horz" lIns="91440" tIns="45720" rIns="91440" bIns="45720" rtlCol="0" anchor="ctr">
            <a:normAutofit/>
          </a:bodyPr>
          <a:lstStyle/>
          <a:p>
            <a:pPr>
              <a:spcAft>
                <a:spcPts val="600"/>
              </a:spcAft>
            </a:pPr>
            <a:r>
              <a:rPr lang="en-US" b="1" i="0" kern="1200" cap="all" spc="100" baseline="0">
                <a:latin typeface="+mn-lt"/>
                <a:ea typeface="+mn-ea"/>
                <a:cs typeface="+mn-cs"/>
              </a:rPr>
              <a:t>The Four horsemen of the Apocalypse</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69455" y="2077375"/>
            <a:ext cx="7542764" cy="4096415"/>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dirty="0"/>
              <a:t>And I saw, and behold a white horse: and he that sat on him had a </a:t>
            </a:r>
            <a:r>
              <a:rPr lang="en-US" sz="2400" u="sng" dirty="0"/>
              <a:t>bow</a:t>
            </a:r>
            <a:r>
              <a:rPr lang="en-US" sz="2400" dirty="0"/>
              <a:t>; and a </a:t>
            </a:r>
            <a:r>
              <a:rPr lang="en-US" sz="2400" u="sng" dirty="0"/>
              <a:t>crown</a:t>
            </a:r>
            <a:r>
              <a:rPr lang="en-US" sz="2400" dirty="0"/>
              <a:t> was given unto him: and he went forth </a:t>
            </a:r>
            <a:r>
              <a:rPr lang="en-US" sz="2400" u="sng" dirty="0"/>
              <a:t>conquering</a:t>
            </a:r>
            <a:r>
              <a:rPr lang="en-US" sz="2400" dirty="0"/>
              <a:t>, and to </a:t>
            </a:r>
            <a:r>
              <a:rPr lang="en-US" sz="2400" u="sng" dirty="0"/>
              <a:t>conquer</a:t>
            </a:r>
            <a:r>
              <a:rPr lang="en-US" sz="2400" dirty="0"/>
              <a:t>. (Revelation 6:2)</a:t>
            </a:r>
          </a:p>
          <a:p>
            <a:pPr marL="571500" lvl="1"/>
            <a:r>
              <a:rPr lang="en-US" sz="2200" dirty="0"/>
              <a:t>Released in July of 1973 by NBC Television, this movie is about a research scientist named Dr. Carl Stoner (Strother Martin) who is doing research on venomous snakes.</a:t>
            </a:r>
          </a:p>
          <a:p>
            <a:pPr marL="571500" lvl="1"/>
            <a:r>
              <a:rPr lang="en-US" sz="2200" dirty="0"/>
              <a:t>He hires college student David Burke (Dirk Benedict, remember him from the </a:t>
            </a:r>
            <a:r>
              <a:rPr lang="en-US" sz="2200" i="1" dirty="0"/>
              <a:t>A-Team</a:t>
            </a:r>
            <a:r>
              <a:rPr lang="en-US" sz="2200" dirty="0"/>
              <a:t>) as his lab assistant and unwitting test subject.</a:t>
            </a:r>
          </a:p>
        </p:txBody>
      </p:sp>
      <p:sp>
        <p:nvSpPr>
          <p:cNvPr id="4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2878" y="360845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4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4401" y="387045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5/2/2022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smtClean="0"/>
              <a:pPr>
                <a:spcAft>
                  <a:spcPts val="600"/>
                </a:spcAft>
              </a:pPr>
              <a:t>11</a:t>
            </a:fld>
            <a:endParaRPr lang="en-US"/>
          </a:p>
        </p:txBody>
      </p:sp>
      <p:pic>
        <p:nvPicPr>
          <p:cNvPr id="2" name="Picture 1">
            <a:extLst>
              <a:ext uri="{FF2B5EF4-FFF2-40B4-BE49-F238E27FC236}">
                <a16:creationId xmlns:a16="http://schemas.microsoft.com/office/drawing/2014/main" id="{125D2526-98CC-91B4-F254-CF4F7B58B254}"/>
              </a:ext>
            </a:extLst>
          </p:cNvPr>
          <p:cNvPicPr>
            <a:picLocks noChangeAspect="1"/>
          </p:cNvPicPr>
          <p:nvPr/>
        </p:nvPicPr>
        <p:blipFill>
          <a:blip r:embed="rId2"/>
          <a:stretch>
            <a:fillRect/>
          </a:stretch>
        </p:blipFill>
        <p:spPr>
          <a:xfrm>
            <a:off x="8179495" y="1076117"/>
            <a:ext cx="3745229" cy="5679805"/>
          </a:xfrm>
          <a:prstGeom prst="rect">
            <a:avLst/>
          </a:prstGeom>
        </p:spPr>
      </p:pic>
    </p:spTree>
    <p:extLst>
      <p:ext uri="{BB962C8B-B14F-4D97-AF65-F5344CB8AC3E}">
        <p14:creationId xmlns:p14="http://schemas.microsoft.com/office/powerpoint/2010/main" val="2715757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518275" y="1336391"/>
            <a:ext cx="7169786" cy="740984"/>
          </a:xfrm>
        </p:spPr>
        <p:txBody>
          <a:bodyPr vert="horz" lIns="91440" tIns="45720" rIns="91440" bIns="45720" rtlCol="0" anchor="ctr">
            <a:normAutofit/>
          </a:bodyPr>
          <a:lstStyle/>
          <a:p>
            <a:r>
              <a:rPr lang="en-US" sz="3800" kern="1200" dirty="0">
                <a:solidFill>
                  <a:schemeClr val="tx1"/>
                </a:solidFill>
                <a:latin typeface="+mj-lt"/>
                <a:ea typeface="+mj-ea"/>
                <a:cs typeface="+mj-cs"/>
              </a:rPr>
              <a:t>Breaking Down the First Seal</a:t>
            </a:r>
          </a:p>
        </p:txBody>
      </p:sp>
      <p:cxnSp>
        <p:nvCxnSpPr>
          <p:cNvPr id="41" name="Straight Connector 40">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a:off x="7962190" y="623907"/>
            <a:ext cx="4114800" cy="365125"/>
          </a:xfrm>
        </p:spPr>
        <p:txBody>
          <a:bodyPr vert="horz" lIns="91440" tIns="45720" rIns="91440" bIns="45720" rtlCol="0" anchor="ctr">
            <a:normAutofit/>
          </a:bodyPr>
          <a:lstStyle/>
          <a:p>
            <a:pPr>
              <a:spcAft>
                <a:spcPts val="600"/>
              </a:spcAft>
            </a:pPr>
            <a:r>
              <a:rPr lang="en-US" b="1" i="0" kern="1200" cap="all" spc="100" baseline="0">
                <a:latin typeface="+mn-lt"/>
                <a:ea typeface="+mn-ea"/>
                <a:cs typeface="+mn-cs"/>
              </a:rPr>
              <a:t>The Four horsemen of the Apocalypse</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69455" y="2077375"/>
            <a:ext cx="7542764" cy="4096415"/>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dirty="0"/>
              <a:t>And I saw, and behold a white horse: and he that sat on him had a </a:t>
            </a:r>
            <a:r>
              <a:rPr lang="en-US" sz="2400" u="sng" dirty="0"/>
              <a:t>bow</a:t>
            </a:r>
            <a:r>
              <a:rPr lang="en-US" sz="2400" dirty="0"/>
              <a:t>; and a </a:t>
            </a:r>
            <a:r>
              <a:rPr lang="en-US" sz="2400" u="sng" dirty="0"/>
              <a:t>crown</a:t>
            </a:r>
            <a:r>
              <a:rPr lang="en-US" sz="2400" dirty="0"/>
              <a:t> was given unto him: and he went forth </a:t>
            </a:r>
            <a:r>
              <a:rPr lang="en-US" sz="2400" u="sng" dirty="0"/>
              <a:t>conquering</a:t>
            </a:r>
            <a:r>
              <a:rPr lang="en-US" sz="2400" dirty="0"/>
              <a:t>, and to </a:t>
            </a:r>
            <a:r>
              <a:rPr lang="en-US" sz="2400" u="sng" dirty="0"/>
              <a:t>conquer</a:t>
            </a:r>
            <a:r>
              <a:rPr lang="en-US" sz="2400" dirty="0"/>
              <a:t>. (Revelation 6:2)</a:t>
            </a:r>
          </a:p>
          <a:p>
            <a:pPr marL="571500" lvl="1"/>
            <a:r>
              <a:rPr lang="en-US" sz="2200" dirty="0"/>
              <a:t>As David Blake starts getting injections, he starts to show the attributes of snakes, the most notable being the shedding of his skin.</a:t>
            </a:r>
          </a:p>
          <a:p>
            <a:pPr marL="571500" lvl="1"/>
            <a:r>
              <a:rPr lang="en-US" sz="2200" dirty="0"/>
              <a:t>Eventually, he becomes one of Dr. Stoner’s mistakes.</a:t>
            </a:r>
          </a:p>
          <a:p>
            <a:pPr marL="571500" lvl="1"/>
            <a:r>
              <a:rPr lang="en-US" sz="2200" dirty="0"/>
              <a:t>At the end of the movie, Dr. Stoner uses his perfected injection to turn himself into a snake.</a:t>
            </a:r>
          </a:p>
        </p:txBody>
      </p:sp>
      <p:sp>
        <p:nvSpPr>
          <p:cNvPr id="4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2878" y="360845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4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4401" y="387045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5/2/2022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smtClean="0"/>
              <a:pPr>
                <a:spcAft>
                  <a:spcPts val="600"/>
                </a:spcAft>
              </a:pPr>
              <a:t>12</a:t>
            </a:fld>
            <a:endParaRPr lang="en-US"/>
          </a:p>
        </p:txBody>
      </p:sp>
      <p:pic>
        <p:nvPicPr>
          <p:cNvPr id="2" name="Picture 1">
            <a:extLst>
              <a:ext uri="{FF2B5EF4-FFF2-40B4-BE49-F238E27FC236}">
                <a16:creationId xmlns:a16="http://schemas.microsoft.com/office/drawing/2014/main" id="{125D2526-98CC-91B4-F254-CF4F7B58B254}"/>
              </a:ext>
            </a:extLst>
          </p:cNvPr>
          <p:cNvPicPr>
            <a:picLocks noChangeAspect="1"/>
          </p:cNvPicPr>
          <p:nvPr/>
        </p:nvPicPr>
        <p:blipFill>
          <a:blip r:embed="rId2"/>
          <a:stretch>
            <a:fillRect/>
          </a:stretch>
        </p:blipFill>
        <p:spPr>
          <a:xfrm>
            <a:off x="8179495" y="1076117"/>
            <a:ext cx="3745229" cy="5679805"/>
          </a:xfrm>
          <a:prstGeom prst="rect">
            <a:avLst/>
          </a:prstGeom>
        </p:spPr>
      </p:pic>
    </p:spTree>
    <p:extLst>
      <p:ext uri="{BB962C8B-B14F-4D97-AF65-F5344CB8AC3E}">
        <p14:creationId xmlns:p14="http://schemas.microsoft.com/office/powerpoint/2010/main" val="3482898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518275" y="1336391"/>
            <a:ext cx="7169786" cy="740984"/>
          </a:xfrm>
        </p:spPr>
        <p:txBody>
          <a:bodyPr vert="horz" lIns="91440" tIns="45720" rIns="91440" bIns="45720" rtlCol="0" anchor="ctr">
            <a:normAutofit/>
          </a:bodyPr>
          <a:lstStyle/>
          <a:p>
            <a:r>
              <a:rPr lang="en-US" sz="3800" kern="1200" dirty="0">
                <a:solidFill>
                  <a:schemeClr val="tx1"/>
                </a:solidFill>
                <a:latin typeface="+mj-lt"/>
                <a:ea typeface="+mj-ea"/>
                <a:cs typeface="+mj-cs"/>
              </a:rPr>
              <a:t>Breaking Down the First Seal</a:t>
            </a:r>
          </a:p>
        </p:txBody>
      </p:sp>
      <p:cxnSp>
        <p:nvCxnSpPr>
          <p:cNvPr id="41" name="Straight Connector 40">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a:off x="7962190" y="623907"/>
            <a:ext cx="4114800" cy="365125"/>
          </a:xfrm>
        </p:spPr>
        <p:txBody>
          <a:bodyPr vert="horz" lIns="91440" tIns="45720" rIns="91440" bIns="45720" rtlCol="0" anchor="ctr">
            <a:normAutofit/>
          </a:bodyPr>
          <a:lstStyle/>
          <a:p>
            <a:pPr>
              <a:spcAft>
                <a:spcPts val="600"/>
              </a:spcAft>
            </a:pPr>
            <a:r>
              <a:rPr lang="en-US" b="1" i="0" kern="1200" cap="all" spc="100" baseline="0">
                <a:latin typeface="+mn-lt"/>
                <a:ea typeface="+mn-ea"/>
                <a:cs typeface="+mn-cs"/>
              </a:rPr>
              <a:t>The Four horsemen of the Apocalypse</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69455" y="2077375"/>
            <a:ext cx="7542764" cy="4096415"/>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dirty="0"/>
              <a:t>And I saw, and behold a white horse: and he that sat on him had a </a:t>
            </a:r>
            <a:r>
              <a:rPr lang="en-US" sz="2400" u="sng" dirty="0"/>
              <a:t>bow</a:t>
            </a:r>
            <a:r>
              <a:rPr lang="en-US" sz="2400" dirty="0"/>
              <a:t>; and a </a:t>
            </a:r>
            <a:r>
              <a:rPr lang="en-US" sz="2400" u="sng" dirty="0"/>
              <a:t>crown</a:t>
            </a:r>
            <a:r>
              <a:rPr lang="en-US" sz="2400" dirty="0"/>
              <a:t> was given unto him: and he went forth </a:t>
            </a:r>
            <a:r>
              <a:rPr lang="en-US" sz="2400" u="sng" dirty="0"/>
              <a:t>conquering</a:t>
            </a:r>
            <a:r>
              <a:rPr lang="en-US" sz="2400" dirty="0"/>
              <a:t>, and to </a:t>
            </a:r>
            <a:r>
              <a:rPr lang="en-US" sz="2400" u="sng" dirty="0"/>
              <a:t>conquer</a:t>
            </a:r>
            <a:r>
              <a:rPr lang="en-US" sz="2400" dirty="0"/>
              <a:t>. (Revelation 6:2)</a:t>
            </a:r>
          </a:p>
          <a:p>
            <a:pPr marL="571500" lvl="1"/>
            <a:r>
              <a:rPr lang="en-US" sz="2200" dirty="0"/>
              <a:t>It is unprecedented in history to have lockdowns of the magnitude of COVID-19.</a:t>
            </a:r>
          </a:p>
          <a:p>
            <a:pPr marL="571500" lvl="1"/>
            <a:r>
              <a:rPr lang="en-US" sz="2200" dirty="0"/>
              <a:t>Even today, Shanghai and other Chinese cities are in a state of lockdown.</a:t>
            </a:r>
          </a:p>
          <a:p>
            <a:pPr marL="571500" lvl="1"/>
            <a:r>
              <a:rPr lang="en-US" sz="2200" dirty="0"/>
              <a:t>Travel restrictions and “vaccine passports” are required for world travel.</a:t>
            </a:r>
          </a:p>
          <a:p>
            <a:pPr marL="571500" lvl="1"/>
            <a:r>
              <a:rPr lang="en-US" sz="2200" dirty="0"/>
              <a:t>What happens when the vaccines do not work???</a:t>
            </a:r>
          </a:p>
        </p:txBody>
      </p:sp>
      <p:sp>
        <p:nvSpPr>
          <p:cNvPr id="4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2878" y="360845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4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4401" y="387045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5/2/2022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smtClean="0"/>
              <a:pPr>
                <a:spcAft>
                  <a:spcPts val="600"/>
                </a:spcAft>
              </a:pPr>
              <a:t>13</a:t>
            </a:fld>
            <a:endParaRPr lang="en-US"/>
          </a:p>
        </p:txBody>
      </p:sp>
      <p:pic>
        <p:nvPicPr>
          <p:cNvPr id="2" name="Picture 1">
            <a:extLst>
              <a:ext uri="{FF2B5EF4-FFF2-40B4-BE49-F238E27FC236}">
                <a16:creationId xmlns:a16="http://schemas.microsoft.com/office/drawing/2014/main" id="{3A1A5AA1-E5CE-369F-2720-7A8D6D5D2A3A}"/>
              </a:ext>
            </a:extLst>
          </p:cNvPr>
          <p:cNvPicPr>
            <a:picLocks noChangeAspect="1"/>
          </p:cNvPicPr>
          <p:nvPr/>
        </p:nvPicPr>
        <p:blipFill>
          <a:blip r:embed="rId2"/>
          <a:stretch>
            <a:fillRect/>
          </a:stretch>
        </p:blipFill>
        <p:spPr>
          <a:xfrm>
            <a:off x="8694309" y="1443409"/>
            <a:ext cx="2979416" cy="2234562"/>
          </a:xfrm>
          <a:prstGeom prst="rect">
            <a:avLst/>
          </a:prstGeom>
        </p:spPr>
      </p:pic>
      <p:pic>
        <p:nvPicPr>
          <p:cNvPr id="5" name="Picture 4">
            <a:extLst>
              <a:ext uri="{FF2B5EF4-FFF2-40B4-BE49-F238E27FC236}">
                <a16:creationId xmlns:a16="http://schemas.microsoft.com/office/drawing/2014/main" id="{9687F5E9-416B-DABD-1259-877C9481224E}"/>
              </a:ext>
            </a:extLst>
          </p:cNvPr>
          <p:cNvPicPr>
            <a:picLocks noChangeAspect="1"/>
          </p:cNvPicPr>
          <p:nvPr/>
        </p:nvPicPr>
        <p:blipFill>
          <a:blip r:embed="rId3"/>
          <a:stretch>
            <a:fillRect/>
          </a:stretch>
        </p:blipFill>
        <p:spPr>
          <a:xfrm>
            <a:off x="8694309" y="3747490"/>
            <a:ext cx="2979416" cy="2608859"/>
          </a:xfrm>
          <a:prstGeom prst="rect">
            <a:avLst/>
          </a:prstGeom>
        </p:spPr>
      </p:pic>
    </p:spTree>
    <p:extLst>
      <p:ext uri="{BB962C8B-B14F-4D97-AF65-F5344CB8AC3E}">
        <p14:creationId xmlns:p14="http://schemas.microsoft.com/office/powerpoint/2010/main" val="2083135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52" name="Rectangle 51">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803776" y="1336390"/>
            <a:ext cx="6190412" cy="1182927"/>
          </a:xfrm>
        </p:spPr>
        <p:txBody>
          <a:bodyPr vert="horz" lIns="91440" tIns="45720" rIns="91440" bIns="45720" rtlCol="0" anchor="b">
            <a:normAutofit/>
          </a:bodyPr>
          <a:lstStyle/>
          <a:p>
            <a:r>
              <a:rPr lang="en-US" sz="3800" b="1" kern="1200">
                <a:solidFill>
                  <a:schemeClr val="tx1"/>
                </a:solidFill>
                <a:latin typeface="+mj-lt"/>
                <a:ea typeface="+mj-ea"/>
                <a:cs typeface="+mj-cs"/>
              </a:rPr>
              <a:t>Breaking the Second Seal</a:t>
            </a:r>
          </a:p>
        </p:txBody>
      </p:sp>
      <p:cxnSp>
        <p:nvCxnSpPr>
          <p:cNvPr id="54"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a:off x="7962190" y="623907"/>
            <a:ext cx="4114800" cy="365125"/>
          </a:xfrm>
        </p:spPr>
        <p:txBody>
          <a:bodyPr vert="horz" lIns="91440" tIns="45720" rIns="91440" bIns="45720" rtlCol="0" anchor="ctr">
            <a:normAutofit/>
          </a:bodyPr>
          <a:lstStyle/>
          <a:p>
            <a:pPr>
              <a:spcAft>
                <a:spcPts val="600"/>
              </a:spcAft>
            </a:pPr>
            <a:r>
              <a:rPr lang="en-US" b="1" i="0" kern="1200" cap="all" spc="100" baseline="0">
                <a:latin typeface="+mn-lt"/>
                <a:ea typeface="+mn-ea"/>
                <a:cs typeface="+mn-cs"/>
              </a:rPr>
              <a:t>The Four horsemen of the Apocalypse</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803776" y="2829330"/>
            <a:ext cx="6190412" cy="334445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1300" dirty="0"/>
              <a:t>And when he had opened the second seal, I heard the </a:t>
            </a:r>
            <a:r>
              <a:rPr lang="en-US" sz="1300" u="sng" dirty="0"/>
              <a:t>second beast</a:t>
            </a:r>
            <a:r>
              <a:rPr lang="en-US" sz="1300" dirty="0"/>
              <a:t> (like a calf) say, Come and see. </a:t>
            </a:r>
          </a:p>
          <a:p>
            <a:pPr marL="342900" indent="-228600">
              <a:lnSpc>
                <a:spcPct val="90000"/>
              </a:lnSpc>
              <a:buFont typeface="Arial" panose="020B0604020202020204" pitchFamily="34" charset="0"/>
              <a:buChar char="•"/>
            </a:pPr>
            <a:r>
              <a:rPr lang="en-US" sz="1300" dirty="0"/>
              <a:t>And there went out another horse </a:t>
            </a:r>
            <a:r>
              <a:rPr lang="en-US" sz="1300" i="1" dirty="0"/>
              <a:t>that was</a:t>
            </a:r>
            <a:r>
              <a:rPr lang="en-US" sz="1300" dirty="0"/>
              <a:t> </a:t>
            </a:r>
            <a:r>
              <a:rPr lang="en-US" sz="1300" u="sng" dirty="0"/>
              <a:t>red</a:t>
            </a:r>
            <a:r>
              <a:rPr lang="en-US" sz="1300" dirty="0"/>
              <a:t>: and </a:t>
            </a:r>
            <a:r>
              <a:rPr lang="en-US" sz="1300" i="1" dirty="0"/>
              <a:t>power</a:t>
            </a:r>
            <a:r>
              <a:rPr lang="en-US" sz="1300" dirty="0"/>
              <a:t> was given to him that sat thereon </a:t>
            </a:r>
            <a:r>
              <a:rPr lang="en-US" sz="1300" u="sng" dirty="0"/>
              <a:t>to take</a:t>
            </a:r>
            <a:r>
              <a:rPr lang="en-US" sz="1300" dirty="0"/>
              <a:t> </a:t>
            </a:r>
            <a:r>
              <a:rPr lang="en-US" sz="1300" u="sng" dirty="0"/>
              <a:t>peace</a:t>
            </a:r>
            <a:r>
              <a:rPr lang="en-US" sz="1300" dirty="0"/>
              <a:t> from the earth, and that they should kill one another: and there was given unto him a </a:t>
            </a:r>
            <a:r>
              <a:rPr lang="en-US" sz="1300" u="sng" dirty="0"/>
              <a:t>great</a:t>
            </a:r>
            <a:r>
              <a:rPr lang="en-US" sz="1300" dirty="0"/>
              <a:t> </a:t>
            </a:r>
            <a:r>
              <a:rPr lang="en-US" sz="1300" u="sng" dirty="0"/>
              <a:t>sword</a:t>
            </a:r>
            <a:r>
              <a:rPr lang="en-US" sz="1300" dirty="0"/>
              <a:t>.</a:t>
            </a:r>
          </a:p>
          <a:p>
            <a:pPr algn="r">
              <a:lnSpc>
                <a:spcPct val="90000"/>
              </a:lnSpc>
            </a:pPr>
            <a:r>
              <a:rPr lang="en-US" sz="1300" dirty="0"/>
              <a:t>(Revelation 6:3-4)</a:t>
            </a:r>
          </a:p>
          <a:p>
            <a:pPr marL="457200" indent="-228600">
              <a:lnSpc>
                <a:spcPct val="90000"/>
              </a:lnSpc>
              <a:buFont typeface="Arial" panose="020B0604020202020204" pitchFamily="34" charset="0"/>
              <a:buChar char="•"/>
            </a:pPr>
            <a:r>
              <a:rPr lang="en-US" sz="1300" dirty="0"/>
              <a:t>Red = </a:t>
            </a:r>
            <a:r>
              <a:rPr lang="en-US" sz="1300" b="1" i="0" u="none" strike="noStrike" baseline="0" dirty="0"/>
              <a:t>π</a:t>
            </a:r>
            <a:r>
              <a:rPr lang="en-US" sz="1300" b="1" i="0" u="none" strike="noStrike" baseline="0" dirty="0" err="1"/>
              <a:t>υῤῥός</a:t>
            </a:r>
            <a:r>
              <a:rPr lang="en-US" sz="1300" b="1" i="0" u="none" strike="noStrike" baseline="0" dirty="0"/>
              <a:t> </a:t>
            </a:r>
            <a:r>
              <a:rPr lang="en-US" sz="1300" i="0" u="none" strike="noStrike" baseline="0" dirty="0"/>
              <a:t>(</a:t>
            </a:r>
            <a:r>
              <a:rPr lang="en-US" sz="1300" i="1" u="none" strike="noStrike" baseline="0" dirty="0" err="1"/>
              <a:t>purrhos</a:t>
            </a:r>
            <a:r>
              <a:rPr lang="en-US" sz="1300" i="0" u="none" strike="noStrike" baseline="0" dirty="0"/>
              <a:t>) </a:t>
            </a:r>
            <a:r>
              <a:rPr lang="en-US" sz="1300" b="0" i="0" u="none" strike="noStrike" baseline="0" dirty="0"/>
              <a:t>having the color of fire, red</a:t>
            </a:r>
          </a:p>
          <a:p>
            <a:pPr marL="457200" indent="-228600">
              <a:lnSpc>
                <a:spcPct val="90000"/>
              </a:lnSpc>
              <a:buFont typeface="Arial" panose="020B0604020202020204" pitchFamily="34" charset="0"/>
              <a:buChar char="•"/>
            </a:pPr>
            <a:r>
              <a:rPr lang="en-US" sz="1300" dirty="0"/>
              <a:t>To take = λαμβά</a:t>
            </a:r>
            <a:r>
              <a:rPr lang="en-US" sz="1300" dirty="0" err="1"/>
              <a:t>νω</a:t>
            </a:r>
            <a:r>
              <a:rPr lang="en-US" sz="1300" dirty="0"/>
              <a:t> (</a:t>
            </a:r>
            <a:r>
              <a:rPr lang="en-US" sz="1300" b="0" i="1" u="none" strike="noStrike" baseline="0" dirty="0" err="1"/>
              <a:t>lambano</a:t>
            </a:r>
            <a:r>
              <a:rPr lang="en-US" sz="1300" b="0" i="1" u="none" strike="noStrike" baseline="0" dirty="0"/>
              <a:t>̄</a:t>
            </a:r>
            <a:r>
              <a:rPr lang="en-US" sz="1300" dirty="0"/>
              <a:t>) to take or seize</a:t>
            </a:r>
          </a:p>
          <a:p>
            <a:pPr marL="457200" indent="-228600">
              <a:lnSpc>
                <a:spcPct val="90000"/>
              </a:lnSpc>
              <a:buFont typeface="Arial" panose="020B0604020202020204" pitchFamily="34" charset="0"/>
              <a:buChar char="•"/>
            </a:pPr>
            <a:r>
              <a:rPr lang="en-US" sz="1300" dirty="0"/>
              <a:t>Peace =  </a:t>
            </a:r>
            <a:r>
              <a:rPr lang="en-US" sz="1300" dirty="0" err="1"/>
              <a:t>εἰρήνη</a:t>
            </a:r>
            <a:r>
              <a:rPr lang="en-US" sz="1300" dirty="0"/>
              <a:t> (</a:t>
            </a:r>
            <a:r>
              <a:rPr lang="en-US" sz="1300" b="0" i="1" u="none" strike="noStrike" baseline="0" dirty="0" err="1"/>
              <a:t>eirēne</a:t>
            </a:r>
            <a:r>
              <a:rPr lang="en-US" sz="1300" b="0" i="1" u="none" strike="noStrike" baseline="0" dirty="0"/>
              <a:t>̄</a:t>
            </a:r>
            <a:r>
              <a:rPr lang="en-US" sz="1300" dirty="0"/>
              <a:t>) a state of tranquility</a:t>
            </a:r>
          </a:p>
          <a:p>
            <a:pPr marL="457200" indent="-228600">
              <a:lnSpc>
                <a:spcPct val="90000"/>
              </a:lnSpc>
              <a:buFont typeface="Arial" panose="020B0604020202020204" pitchFamily="34" charset="0"/>
              <a:buChar char="•"/>
            </a:pPr>
            <a:r>
              <a:rPr lang="en-US" sz="1300" dirty="0"/>
              <a:t>Great =  </a:t>
            </a:r>
            <a:r>
              <a:rPr lang="en-US" sz="1300" dirty="0" err="1"/>
              <a:t>μέγ</a:t>
            </a:r>
            <a:r>
              <a:rPr lang="en-US" sz="1300" dirty="0"/>
              <a:t>ας (</a:t>
            </a:r>
            <a:r>
              <a:rPr lang="en-US" sz="1300" i="1" dirty="0"/>
              <a:t>megas</a:t>
            </a:r>
            <a:r>
              <a:rPr lang="en-US" sz="1300" dirty="0"/>
              <a:t>) great, large in size</a:t>
            </a:r>
          </a:p>
          <a:p>
            <a:pPr marL="457200" indent="-228600">
              <a:lnSpc>
                <a:spcPct val="90000"/>
              </a:lnSpc>
              <a:buFont typeface="Arial" panose="020B0604020202020204" pitchFamily="34" charset="0"/>
              <a:buChar char="•"/>
            </a:pPr>
            <a:r>
              <a:rPr lang="en-US" sz="1300" dirty="0"/>
              <a:t>Sword =  μάχα</a:t>
            </a:r>
            <a:r>
              <a:rPr lang="en-US" sz="1300" dirty="0" err="1"/>
              <a:t>ιρ</a:t>
            </a:r>
            <a:r>
              <a:rPr lang="en-US" sz="1300" dirty="0"/>
              <a:t>α (</a:t>
            </a:r>
            <a:r>
              <a:rPr lang="en-US" sz="1300" i="1" dirty="0"/>
              <a:t>machaira</a:t>
            </a:r>
            <a:r>
              <a:rPr lang="en-US" sz="1300" dirty="0"/>
              <a:t>) a small sword, as distinguished from a large sword, we get our word machete from this word. Also, named for the Machete Snake found in South America. It is non-venomous.</a:t>
            </a:r>
          </a:p>
        </p:txBody>
      </p:sp>
      <p:pic>
        <p:nvPicPr>
          <p:cNvPr id="2" name="Picture 1">
            <a:extLst>
              <a:ext uri="{FF2B5EF4-FFF2-40B4-BE49-F238E27FC236}">
                <a16:creationId xmlns:a16="http://schemas.microsoft.com/office/drawing/2014/main" id="{F8267FDD-289B-C257-9E45-E7AB3CE1DCFE}"/>
              </a:ext>
            </a:extLst>
          </p:cNvPr>
          <p:cNvPicPr>
            <a:picLocks noChangeAspect="1"/>
          </p:cNvPicPr>
          <p:nvPr/>
        </p:nvPicPr>
        <p:blipFill rotWithShape="1">
          <a:blip r:embed="rId2"/>
          <a:srcRect r="21499" b="-2"/>
          <a:stretch/>
        </p:blipFill>
        <p:spPr>
          <a:xfrm>
            <a:off x="7451965" y="1665519"/>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5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5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dirty="0"/>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smtClean="0"/>
              <a:pPr>
                <a:spcAft>
                  <a:spcPts val="600"/>
                </a:spcAft>
              </a:pPr>
              <a:t>14</a:t>
            </a:fld>
            <a:endParaRPr lang="en-US"/>
          </a:p>
        </p:txBody>
      </p:sp>
    </p:spTree>
    <p:extLst>
      <p:ext uri="{BB962C8B-B14F-4D97-AF65-F5344CB8AC3E}">
        <p14:creationId xmlns:p14="http://schemas.microsoft.com/office/powerpoint/2010/main" val="3926302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FD07-92F2-3656-45D0-4311491A1D91}"/>
              </a:ext>
            </a:extLst>
          </p:cNvPr>
          <p:cNvSpPr>
            <a:spLocks noGrp="1"/>
          </p:cNvSpPr>
          <p:nvPr>
            <p:ph type="ctrTitle"/>
          </p:nvPr>
        </p:nvSpPr>
        <p:spPr/>
        <p:txBody>
          <a:bodyPr/>
          <a:lstStyle/>
          <a:p>
            <a:r>
              <a:rPr lang="en-US" dirty="0"/>
              <a:t>The Second Horse Rides</a:t>
            </a:r>
          </a:p>
        </p:txBody>
      </p:sp>
      <p:sp>
        <p:nvSpPr>
          <p:cNvPr id="3" name="Subtitle 2">
            <a:extLst>
              <a:ext uri="{FF2B5EF4-FFF2-40B4-BE49-F238E27FC236}">
                <a16:creationId xmlns:a16="http://schemas.microsoft.com/office/drawing/2014/main" id="{CD75AF2F-D0D0-0B6A-22B3-7E3E8EE9A54B}"/>
              </a:ext>
            </a:extLst>
          </p:cNvPr>
          <p:cNvSpPr>
            <a:spLocks noGrp="1"/>
          </p:cNvSpPr>
          <p:nvPr>
            <p:ph type="subTitle" idx="1"/>
          </p:nvPr>
        </p:nvSpPr>
        <p:spPr/>
        <p:txBody>
          <a:bodyPr>
            <a:normAutofit/>
          </a:bodyPr>
          <a:lstStyle/>
          <a:p>
            <a:r>
              <a:rPr lang="en-US" sz="3600" dirty="0"/>
              <a:t>Now that the world is Poisoned, </a:t>
            </a:r>
          </a:p>
          <a:p>
            <a:r>
              <a:rPr lang="en-US" sz="3600" dirty="0"/>
              <a:t>they are ready to be eliminated</a:t>
            </a:r>
          </a:p>
        </p:txBody>
      </p:sp>
    </p:spTree>
    <p:extLst>
      <p:ext uri="{BB962C8B-B14F-4D97-AF65-F5344CB8AC3E}">
        <p14:creationId xmlns:p14="http://schemas.microsoft.com/office/powerpoint/2010/main" val="1953414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52" name="Rectangle 51">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803776" y="1035928"/>
            <a:ext cx="6190412" cy="595228"/>
          </a:xfrm>
        </p:spPr>
        <p:txBody>
          <a:bodyPr vert="horz" lIns="91440" tIns="45720" rIns="91440" bIns="45720" rtlCol="0" anchor="ctr">
            <a:normAutofit fontScale="90000"/>
          </a:bodyPr>
          <a:lstStyle/>
          <a:p>
            <a:pPr algn="ctr"/>
            <a:r>
              <a:rPr lang="en-US" sz="3800" b="1" kern="1200" dirty="0">
                <a:solidFill>
                  <a:schemeClr val="tx1"/>
                </a:solidFill>
                <a:latin typeface="+mj-lt"/>
                <a:ea typeface="+mj-ea"/>
                <a:cs typeface="+mj-cs"/>
              </a:rPr>
              <a:t>Breaking the Second Seal</a:t>
            </a:r>
          </a:p>
        </p:txBody>
      </p:sp>
      <p:cxnSp>
        <p:nvCxnSpPr>
          <p:cNvPr id="54"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a:off x="7962190" y="623907"/>
            <a:ext cx="4114800" cy="365125"/>
          </a:xfrm>
        </p:spPr>
        <p:txBody>
          <a:bodyPr vert="horz" lIns="91440" tIns="45720" rIns="91440" bIns="45720" rtlCol="0" anchor="ctr">
            <a:normAutofit/>
          </a:bodyPr>
          <a:lstStyle/>
          <a:p>
            <a:pPr>
              <a:spcAft>
                <a:spcPts val="600"/>
              </a:spcAft>
            </a:pPr>
            <a:r>
              <a:rPr lang="en-US" b="1" i="0" kern="1200" cap="all" spc="100" baseline="0">
                <a:latin typeface="+mn-lt"/>
                <a:ea typeface="+mn-ea"/>
                <a:cs typeface="+mn-cs"/>
              </a:rPr>
              <a:t>The Four horsemen of the Apocalypse</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803776" y="1780012"/>
            <a:ext cx="6190412" cy="4393777"/>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1800" b="1" dirty="0"/>
              <a:t>And when he had opened the second seal, I heard the </a:t>
            </a:r>
            <a:r>
              <a:rPr lang="en-US" sz="1800" b="1" u="sng" dirty="0"/>
              <a:t>second beast</a:t>
            </a:r>
            <a:r>
              <a:rPr lang="en-US" sz="1800" b="1" dirty="0"/>
              <a:t> (like a calf) say, Come and see. </a:t>
            </a:r>
          </a:p>
          <a:p>
            <a:pPr marL="342900" indent="-228600">
              <a:lnSpc>
                <a:spcPct val="90000"/>
              </a:lnSpc>
              <a:buFont typeface="Arial" panose="020B0604020202020204" pitchFamily="34" charset="0"/>
              <a:buChar char="•"/>
            </a:pPr>
            <a:r>
              <a:rPr lang="en-US" sz="1800" b="1" dirty="0"/>
              <a:t>And there went out another horse </a:t>
            </a:r>
            <a:r>
              <a:rPr lang="en-US" sz="1800" b="1" i="1" dirty="0"/>
              <a:t>that was</a:t>
            </a:r>
            <a:r>
              <a:rPr lang="en-US" sz="1800" b="1" dirty="0"/>
              <a:t> </a:t>
            </a:r>
            <a:r>
              <a:rPr lang="en-US" sz="1800" b="1" u="sng" dirty="0"/>
              <a:t>red</a:t>
            </a:r>
            <a:r>
              <a:rPr lang="en-US" sz="1800" b="1" dirty="0"/>
              <a:t>: and </a:t>
            </a:r>
            <a:r>
              <a:rPr lang="en-US" sz="1800" b="1" i="1" dirty="0"/>
              <a:t>power</a:t>
            </a:r>
            <a:r>
              <a:rPr lang="en-US" sz="1800" b="1" dirty="0"/>
              <a:t> was given to him that sat thereon </a:t>
            </a:r>
            <a:r>
              <a:rPr lang="en-US" sz="1800" b="1" u="sng" dirty="0"/>
              <a:t>to take</a:t>
            </a:r>
            <a:r>
              <a:rPr lang="en-US" sz="1800" b="1" dirty="0"/>
              <a:t> </a:t>
            </a:r>
            <a:r>
              <a:rPr lang="en-US" sz="1800" b="1" u="sng" dirty="0"/>
              <a:t>peace</a:t>
            </a:r>
            <a:r>
              <a:rPr lang="en-US" sz="1800" b="1" dirty="0"/>
              <a:t> from the earth, and that they should kill one another: and there was given unto him a </a:t>
            </a:r>
            <a:r>
              <a:rPr lang="en-US" sz="1800" b="1" u="sng" dirty="0"/>
              <a:t>great</a:t>
            </a:r>
            <a:r>
              <a:rPr lang="en-US" sz="1800" b="1" dirty="0"/>
              <a:t> </a:t>
            </a:r>
            <a:r>
              <a:rPr lang="en-US" sz="1800" b="1" u="sng" dirty="0"/>
              <a:t>sword</a:t>
            </a:r>
            <a:r>
              <a:rPr lang="en-US" sz="1800" b="1" dirty="0"/>
              <a:t>.</a:t>
            </a:r>
          </a:p>
          <a:p>
            <a:pPr algn="r">
              <a:lnSpc>
                <a:spcPct val="90000"/>
              </a:lnSpc>
            </a:pPr>
            <a:r>
              <a:rPr lang="en-US" sz="1800" b="1" dirty="0"/>
              <a:t>(Revelation 6:3-4)</a:t>
            </a:r>
          </a:p>
          <a:p>
            <a:pPr>
              <a:lnSpc>
                <a:spcPct val="90000"/>
              </a:lnSpc>
            </a:pPr>
            <a:r>
              <a:rPr lang="en-US" sz="1600" b="1" dirty="0"/>
              <a:t>The Elements of 21</a:t>
            </a:r>
            <a:r>
              <a:rPr lang="en-US" sz="1600" b="1" baseline="30000" dirty="0"/>
              <a:t>st</a:t>
            </a:r>
            <a:r>
              <a:rPr lang="en-US" sz="1600" b="1" dirty="0"/>
              <a:t> Century War</a:t>
            </a:r>
          </a:p>
          <a:p>
            <a:pPr marL="285750" indent="-285750">
              <a:lnSpc>
                <a:spcPct val="90000"/>
              </a:lnSpc>
              <a:buFont typeface="Arial" panose="020B0604020202020204" pitchFamily="34" charset="0"/>
              <a:buChar char="•"/>
            </a:pPr>
            <a:r>
              <a:rPr lang="en-US" sz="1600" dirty="0"/>
              <a:t>Even aggressive nations must be provoked into war. Russia went into Georgia in 2018 to confiscate biolabs. President Trump did not object.</a:t>
            </a:r>
          </a:p>
          <a:p>
            <a:pPr marL="285750" indent="-285750">
              <a:lnSpc>
                <a:spcPct val="90000"/>
              </a:lnSpc>
              <a:buFont typeface="Arial" panose="020B0604020202020204" pitchFamily="34" charset="0"/>
              <a:buChar char="•"/>
            </a:pPr>
            <a:r>
              <a:rPr lang="en-US" sz="1600" dirty="0"/>
              <a:t>Russia is in the process of retaking Ukraine, once a province of the Soviet Union. NATO has objected and sent aid to Ukraine.</a:t>
            </a:r>
          </a:p>
        </p:txBody>
      </p:sp>
      <p:sp>
        <p:nvSpPr>
          <p:cNvPr id="5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5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dirty="0"/>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smtClean="0"/>
              <a:pPr>
                <a:spcAft>
                  <a:spcPts val="600"/>
                </a:spcAft>
              </a:pPr>
              <a:t>16</a:t>
            </a:fld>
            <a:endParaRPr lang="en-US"/>
          </a:p>
        </p:txBody>
      </p:sp>
      <p:pic>
        <p:nvPicPr>
          <p:cNvPr id="5" name="Picture 4">
            <a:extLst>
              <a:ext uri="{FF2B5EF4-FFF2-40B4-BE49-F238E27FC236}">
                <a16:creationId xmlns:a16="http://schemas.microsoft.com/office/drawing/2014/main" id="{469BD24E-CF12-AB27-D437-12E4D2CD3390}"/>
              </a:ext>
            </a:extLst>
          </p:cNvPr>
          <p:cNvPicPr>
            <a:picLocks noChangeAspect="1"/>
          </p:cNvPicPr>
          <p:nvPr/>
        </p:nvPicPr>
        <p:blipFill rotWithShape="1">
          <a:blip r:embed="rId2"/>
          <a:srcRect l="-8018" t="13276" r="8018" b="11219"/>
          <a:stretch/>
        </p:blipFill>
        <p:spPr>
          <a:xfrm>
            <a:off x="7397699" y="1886641"/>
            <a:ext cx="3225496" cy="3891476"/>
          </a:xfrm>
          <a:prstGeom prst="rect">
            <a:avLst/>
          </a:prstGeom>
        </p:spPr>
      </p:pic>
    </p:spTree>
    <p:extLst>
      <p:ext uri="{BB962C8B-B14F-4D97-AF65-F5344CB8AC3E}">
        <p14:creationId xmlns:p14="http://schemas.microsoft.com/office/powerpoint/2010/main" val="1773582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65" name="Rectangle 64">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2" name="Picture 1">
            <a:extLst>
              <a:ext uri="{FF2B5EF4-FFF2-40B4-BE49-F238E27FC236}">
                <a16:creationId xmlns:a16="http://schemas.microsoft.com/office/drawing/2014/main" id="{3FEA445C-B1E7-9492-9B6C-03D0293A40F1}"/>
              </a:ext>
            </a:extLst>
          </p:cNvPr>
          <p:cNvPicPr>
            <a:picLocks noChangeAspect="1"/>
          </p:cNvPicPr>
          <p:nvPr/>
        </p:nvPicPr>
        <p:blipFill rotWithShape="1">
          <a:blip r:embed="rId2">
            <a:duotone>
              <a:schemeClr val="accent1">
                <a:shade val="45000"/>
                <a:satMod val="135000"/>
              </a:schemeClr>
              <a:prstClr val="white"/>
            </a:duotone>
            <a:alphaModFix amt="35000"/>
          </a:blip>
          <a:srcRect t="43750"/>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8585550" cy="1349211"/>
          </a:xfrm>
        </p:spPr>
        <p:txBody>
          <a:bodyPr vert="horz" lIns="91440" tIns="45720" rIns="91440" bIns="45720" rtlCol="0" anchor="ctr">
            <a:normAutofit fontScale="90000"/>
          </a:bodyPr>
          <a:lstStyle/>
          <a:p>
            <a:pPr algn="ctr"/>
            <a:r>
              <a:rPr lang="en-US" sz="6700" b="1" kern="1200" dirty="0">
                <a:solidFill>
                  <a:srgbClr val="FFFFFF"/>
                </a:solidFill>
                <a:latin typeface="+mj-lt"/>
                <a:ea typeface="+mj-ea"/>
                <a:cs typeface="+mj-cs"/>
              </a:rPr>
              <a:t>20th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6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7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7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7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69" y="1630019"/>
            <a:ext cx="8585550" cy="4354648"/>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200" b="1" dirty="0">
                <a:solidFill>
                  <a:schemeClr val="tx1">
                    <a:lumMod val="95000"/>
                    <a:lumOff val="5000"/>
                  </a:schemeClr>
                </a:solidFill>
              </a:rPr>
              <a:t>World War I and II were total land wars.</a:t>
            </a:r>
          </a:p>
          <a:p>
            <a:pPr marL="571500" lvl="1"/>
            <a:r>
              <a:rPr lang="en-US" sz="2600" dirty="0">
                <a:solidFill>
                  <a:schemeClr val="tx1">
                    <a:lumMod val="95000"/>
                    <a:lumOff val="5000"/>
                  </a:schemeClr>
                </a:solidFill>
              </a:rPr>
              <a:t>The Germans used Zeppelins to bomb England in World War I.</a:t>
            </a:r>
          </a:p>
          <a:p>
            <a:pPr marL="571500" lvl="1"/>
            <a:r>
              <a:rPr lang="en-US" sz="2400" dirty="0">
                <a:solidFill>
                  <a:schemeClr val="tx1">
                    <a:lumMod val="95000"/>
                    <a:lumOff val="5000"/>
                  </a:schemeClr>
                </a:solidFill>
              </a:rPr>
              <a:t>The Germans during the London Blitz (1940-1942) attempted to destroy Great Britain’s Will to Exist. Reich minister Herman Goering claimed he could bomb Great Britain into submission.</a:t>
            </a:r>
          </a:p>
          <a:p>
            <a:pPr marL="571500" lvl="1"/>
            <a:r>
              <a:rPr lang="en-US" sz="2400" dirty="0">
                <a:solidFill>
                  <a:schemeClr val="tx1">
                    <a:lumMod val="95000"/>
                    <a:lumOff val="5000"/>
                  </a:schemeClr>
                </a:solidFill>
              </a:rPr>
              <a:t>When Germany could not succeed with airplane attacks, they used V-1 and V-2 Rockets to attack Great Britain.</a:t>
            </a: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17</a:t>
            </a:fld>
            <a:endParaRPr lang="en-US">
              <a:solidFill>
                <a:srgbClr val="FFFFFF"/>
              </a:solidFill>
            </a:endParaRPr>
          </a:p>
        </p:txBody>
      </p:sp>
      <p:pic>
        <p:nvPicPr>
          <p:cNvPr id="5" name="Picture 4">
            <a:extLst>
              <a:ext uri="{FF2B5EF4-FFF2-40B4-BE49-F238E27FC236}">
                <a16:creationId xmlns:a16="http://schemas.microsoft.com/office/drawing/2014/main" id="{85566431-7451-6B8C-7DD6-181B2C82F5E1}"/>
              </a:ext>
            </a:extLst>
          </p:cNvPr>
          <p:cNvPicPr>
            <a:picLocks noChangeAspect="1"/>
          </p:cNvPicPr>
          <p:nvPr/>
        </p:nvPicPr>
        <p:blipFill>
          <a:blip r:embed="rId3"/>
          <a:stretch>
            <a:fillRect/>
          </a:stretch>
        </p:blipFill>
        <p:spPr>
          <a:xfrm>
            <a:off x="9965619" y="226233"/>
            <a:ext cx="2095500" cy="3095625"/>
          </a:xfrm>
          <a:prstGeom prst="rect">
            <a:avLst/>
          </a:prstGeom>
        </p:spPr>
      </p:pic>
      <p:pic>
        <p:nvPicPr>
          <p:cNvPr id="6" name="Picture 5">
            <a:extLst>
              <a:ext uri="{FF2B5EF4-FFF2-40B4-BE49-F238E27FC236}">
                <a16:creationId xmlns:a16="http://schemas.microsoft.com/office/drawing/2014/main" id="{EABB14F3-4C3A-DE55-1A53-BAF4657EF672}"/>
              </a:ext>
            </a:extLst>
          </p:cNvPr>
          <p:cNvPicPr>
            <a:picLocks noChangeAspect="1"/>
          </p:cNvPicPr>
          <p:nvPr/>
        </p:nvPicPr>
        <p:blipFill>
          <a:blip r:embed="rId4"/>
          <a:stretch>
            <a:fillRect/>
          </a:stretch>
        </p:blipFill>
        <p:spPr>
          <a:xfrm>
            <a:off x="9921671" y="3459814"/>
            <a:ext cx="2145057" cy="2895972"/>
          </a:xfrm>
          <a:prstGeom prst="rect">
            <a:avLst/>
          </a:prstGeom>
        </p:spPr>
      </p:pic>
      <p:pic>
        <p:nvPicPr>
          <p:cNvPr id="7" name="Picture 6">
            <a:extLst>
              <a:ext uri="{FF2B5EF4-FFF2-40B4-BE49-F238E27FC236}">
                <a16:creationId xmlns:a16="http://schemas.microsoft.com/office/drawing/2014/main" id="{B17BB0EC-C72A-1E10-86EE-9A359C797D7A}"/>
              </a:ext>
            </a:extLst>
          </p:cNvPr>
          <p:cNvPicPr>
            <a:picLocks noChangeAspect="1"/>
          </p:cNvPicPr>
          <p:nvPr/>
        </p:nvPicPr>
        <p:blipFill>
          <a:blip r:embed="rId5"/>
          <a:stretch>
            <a:fillRect/>
          </a:stretch>
        </p:blipFill>
        <p:spPr>
          <a:xfrm>
            <a:off x="3110797" y="5575086"/>
            <a:ext cx="2115716" cy="1190846"/>
          </a:xfrm>
          <a:prstGeom prst="rect">
            <a:avLst/>
          </a:prstGeom>
        </p:spPr>
      </p:pic>
      <p:pic>
        <p:nvPicPr>
          <p:cNvPr id="8" name="Picture 7">
            <a:extLst>
              <a:ext uri="{FF2B5EF4-FFF2-40B4-BE49-F238E27FC236}">
                <a16:creationId xmlns:a16="http://schemas.microsoft.com/office/drawing/2014/main" id="{08E9F1B1-3815-78E7-1093-2E5F8DC73461}"/>
              </a:ext>
            </a:extLst>
          </p:cNvPr>
          <p:cNvPicPr>
            <a:picLocks noChangeAspect="1"/>
          </p:cNvPicPr>
          <p:nvPr/>
        </p:nvPicPr>
        <p:blipFill>
          <a:blip r:embed="rId6"/>
          <a:stretch>
            <a:fillRect/>
          </a:stretch>
        </p:blipFill>
        <p:spPr>
          <a:xfrm>
            <a:off x="5439054" y="5576315"/>
            <a:ext cx="2115582" cy="1190846"/>
          </a:xfrm>
          <a:prstGeom prst="rect">
            <a:avLst/>
          </a:prstGeom>
        </p:spPr>
      </p:pic>
    </p:spTree>
    <p:extLst>
      <p:ext uri="{BB962C8B-B14F-4D97-AF65-F5344CB8AC3E}">
        <p14:creationId xmlns:p14="http://schemas.microsoft.com/office/powerpoint/2010/main" val="3368504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3" name="Straight Connector 92">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95" name="Rectangle 94">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F48357E5-9230-89AB-42EC-7ADE324EBA3C}"/>
              </a:ext>
            </a:extLst>
          </p:cNvPr>
          <p:cNvPicPr>
            <a:picLocks noChangeAspect="1"/>
          </p:cNvPicPr>
          <p:nvPr/>
        </p:nvPicPr>
        <p:blipFill rotWithShape="1">
          <a:blip r:embed="rId2">
            <a:duotone>
              <a:schemeClr val="accent1">
                <a:shade val="45000"/>
                <a:satMod val="135000"/>
              </a:schemeClr>
              <a:prstClr val="white"/>
            </a:duotone>
            <a:alphaModFix amt="35000"/>
          </a:blip>
          <a:srcRect t="21052"/>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340848" cy="1340333"/>
          </a:xfrm>
        </p:spPr>
        <p:txBody>
          <a:bodyPr vert="horz" lIns="91440" tIns="45720" rIns="91440" bIns="45720" rtlCol="0" anchor="ctr">
            <a:normAutofit/>
          </a:bodyPr>
          <a:lstStyle/>
          <a:p>
            <a:r>
              <a:rPr lang="en-US" sz="6700" b="1" kern="1200" dirty="0">
                <a:solidFill>
                  <a:srgbClr val="FFFFFF"/>
                </a:solidFill>
                <a:latin typeface="+mj-lt"/>
                <a:ea typeface="+mj-ea"/>
                <a:cs typeface="+mj-cs"/>
              </a:rPr>
              <a:t>20</a:t>
            </a:r>
            <a:r>
              <a:rPr lang="en-US" sz="6700" b="1" kern="1200" baseline="30000" dirty="0">
                <a:solidFill>
                  <a:srgbClr val="FFFFFF"/>
                </a:solidFill>
                <a:latin typeface="+mj-lt"/>
                <a:ea typeface="+mj-ea"/>
                <a:cs typeface="+mj-cs"/>
              </a:rPr>
              <a:t>th</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9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0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0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0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68" y="1926454"/>
            <a:ext cx="10165725" cy="4058212"/>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b="1" dirty="0">
                <a:solidFill>
                  <a:schemeClr val="tx1">
                    <a:lumMod val="95000"/>
                    <a:lumOff val="5000"/>
                  </a:schemeClr>
                </a:solidFill>
              </a:rPr>
              <a:t>World War I and II were total land wars.</a:t>
            </a:r>
          </a:p>
          <a:p>
            <a:pPr marL="571500" lvl="1"/>
            <a:r>
              <a:rPr lang="en-US" sz="2000" b="1" dirty="0">
                <a:solidFill>
                  <a:schemeClr val="tx1">
                    <a:lumMod val="95000"/>
                    <a:lumOff val="5000"/>
                  </a:schemeClr>
                </a:solidFill>
              </a:rPr>
              <a:t>Great Britain </a:t>
            </a:r>
            <a:r>
              <a:rPr lang="en-US" sz="2000" dirty="0">
                <a:solidFill>
                  <a:schemeClr val="tx1">
                    <a:lumMod val="95000"/>
                    <a:lumOff val="5000"/>
                  </a:schemeClr>
                </a:solidFill>
              </a:rPr>
              <a:t>in retaliation for the Zeppelin Attacks and the London Blitz, used firebombing campaigns to level cities like Hamburg, where the Germans maintained their submarine pens. The Germans relocated their submarine pens to the Canary Islands far out of reach of the British and improved their radar technology.</a:t>
            </a:r>
          </a:p>
          <a:p>
            <a:pPr marL="571500" lvl="1"/>
            <a:r>
              <a:rPr lang="en-US" sz="2000" b="1" dirty="0">
                <a:solidFill>
                  <a:schemeClr val="tx1">
                    <a:lumMod val="95000"/>
                    <a:lumOff val="5000"/>
                  </a:schemeClr>
                </a:solidFill>
              </a:rPr>
              <a:t>Great Britain</a:t>
            </a:r>
            <a:r>
              <a:rPr lang="en-US" sz="2000" dirty="0">
                <a:solidFill>
                  <a:schemeClr val="tx1">
                    <a:lumMod val="95000"/>
                    <a:lumOff val="5000"/>
                  </a:schemeClr>
                </a:solidFill>
              </a:rPr>
              <a:t> used massive night bombing raids on German cities to convince Germany to get rid of Hitler and end the War. The United States Army Air Corps did daylight bombing raids on factories and other more strategic targets. Effectively, Germany was getting bombed 24 hours a day.</a:t>
            </a:r>
          </a:p>
          <a:p>
            <a:pPr marL="571500" lvl="1"/>
            <a:r>
              <a:rPr lang="en-US" sz="2000" dirty="0">
                <a:solidFill>
                  <a:schemeClr val="tx1">
                    <a:lumMod val="95000"/>
                    <a:lumOff val="5000"/>
                  </a:schemeClr>
                </a:solidFill>
              </a:rPr>
              <a:t>In April of 1945, they fire-bombed Dresden, a city destined to fall into Russian hands a few days later. The reasons for bombing this city was never disclosed to the public.</a:t>
            </a: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18</a:t>
            </a:fld>
            <a:endParaRPr lang="en-US">
              <a:solidFill>
                <a:srgbClr val="FFFFFF"/>
              </a:solidFill>
            </a:endParaRPr>
          </a:p>
        </p:txBody>
      </p:sp>
    </p:spTree>
    <p:extLst>
      <p:ext uri="{BB962C8B-B14F-4D97-AF65-F5344CB8AC3E}">
        <p14:creationId xmlns:p14="http://schemas.microsoft.com/office/powerpoint/2010/main" val="1424496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6" name="Straight Connector 135">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38" name="Rectangle 137">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2" name="Picture 1">
            <a:extLst>
              <a:ext uri="{FF2B5EF4-FFF2-40B4-BE49-F238E27FC236}">
                <a16:creationId xmlns:a16="http://schemas.microsoft.com/office/drawing/2014/main" id="{D68D47B3-4F2F-6953-D3C0-004926708EC5}"/>
              </a:ext>
            </a:extLst>
          </p:cNvPr>
          <p:cNvPicPr>
            <a:picLocks noChangeAspect="1"/>
          </p:cNvPicPr>
          <p:nvPr/>
        </p:nvPicPr>
        <p:blipFill rotWithShape="1">
          <a:blip r:embed="rId2">
            <a:duotone>
              <a:schemeClr val="accent1">
                <a:shade val="45000"/>
                <a:satMod val="135000"/>
              </a:schemeClr>
              <a:prstClr val="white"/>
            </a:duotone>
            <a:alphaModFix amt="35000"/>
          </a:blip>
          <a:srcRect/>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8" y="381935"/>
            <a:ext cx="9571667" cy="1334512"/>
          </a:xfrm>
        </p:spPr>
        <p:txBody>
          <a:bodyPr vert="horz" lIns="91440" tIns="45720" rIns="91440" bIns="45720" rtlCol="0" anchor="ctr">
            <a:normAutofit/>
          </a:bodyPr>
          <a:lstStyle/>
          <a:p>
            <a:r>
              <a:rPr lang="en-US" sz="6700" b="1" kern="1200" dirty="0">
                <a:solidFill>
                  <a:srgbClr val="FFFFFF"/>
                </a:solidFill>
                <a:latin typeface="+mj-lt"/>
                <a:ea typeface="+mj-ea"/>
                <a:cs typeface="+mj-cs"/>
              </a:rPr>
              <a:t>20</a:t>
            </a:r>
            <a:r>
              <a:rPr lang="en-US" sz="6700" b="1" kern="1200" baseline="30000" dirty="0">
                <a:solidFill>
                  <a:srgbClr val="FFFFFF"/>
                </a:solidFill>
                <a:latin typeface="+mj-lt"/>
                <a:ea typeface="+mj-ea"/>
                <a:cs typeface="+mj-cs"/>
              </a:rPr>
              <a:t>th</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4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4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4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4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70" y="2098382"/>
            <a:ext cx="7654090" cy="4257404"/>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200" b="1" dirty="0">
                <a:solidFill>
                  <a:schemeClr val="tx1">
                    <a:lumMod val="95000"/>
                    <a:lumOff val="5000"/>
                  </a:schemeClr>
                </a:solidFill>
              </a:rPr>
              <a:t>World War I and II were total land wars.</a:t>
            </a:r>
          </a:p>
          <a:p>
            <a:pPr marL="571500" lvl="1"/>
            <a:r>
              <a:rPr lang="en-US" b="1" dirty="0">
                <a:solidFill>
                  <a:schemeClr val="tx1">
                    <a:lumMod val="95000"/>
                    <a:lumOff val="5000"/>
                  </a:schemeClr>
                </a:solidFill>
              </a:rPr>
              <a:t>In Europe, the United States </a:t>
            </a:r>
            <a:r>
              <a:rPr lang="en-US" dirty="0">
                <a:solidFill>
                  <a:schemeClr val="tx1">
                    <a:lumMod val="95000"/>
                    <a:lumOff val="5000"/>
                  </a:schemeClr>
                </a:solidFill>
              </a:rPr>
              <a:t>engaged in precision daylight bombing raids on the German “means of production.”</a:t>
            </a:r>
          </a:p>
          <a:p>
            <a:pPr marL="571500" lvl="1"/>
            <a:r>
              <a:rPr lang="en-US" dirty="0">
                <a:solidFill>
                  <a:schemeClr val="tx1">
                    <a:lumMod val="95000"/>
                    <a:lumOff val="5000"/>
                  </a:schemeClr>
                </a:solidFill>
              </a:rPr>
              <a:t>The Germans responded by moving their manufacturing underground, away from American and British Bombing.</a:t>
            </a:r>
          </a:p>
          <a:p>
            <a:pPr marL="571500" lvl="1"/>
            <a:r>
              <a:rPr lang="en-US" dirty="0">
                <a:solidFill>
                  <a:schemeClr val="tx1">
                    <a:lumMod val="95000"/>
                    <a:lumOff val="5000"/>
                  </a:schemeClr>
                </a:solidFill>
              </a:rPr>
              <a:t>When </a:t>
            </a:r>
            <a:r>
              <a:rPr lang="en-US" b="1" dirty="0">
                <a:solidFill>
                  <a:schemeClr val="tx1">
                    <a:lumMod val="95000"/>
                    <a:lumOff val="5000"/>
                  </a:schemeClr>
                </a:solidFill>
              </a:rPr>
              <a:t>General Curtis LeMay</a:t>
            </a:r>
            <a:r>
              <a:rPr lang="en-US" dirty="0">
                <a:solidFill>
                  <a:schemeClr val="tx1">
                    <a:lumMod val="95000"/>
                    <a:lumOff val="5000"/>
                  </a:schemeClr>
                </a:solidFill>
              </a:rPr>
              <a:t> discovered that the Japanese had weak air defenses on the main islands, he used incendiary bombs and torched Tokyo. 100,000 civilians were killed in the raids. His raids eliminated most of Japan’s war infrastructure.</a:t>
            </a:r>
          </a:p>
          <a:p>
            <a:pPr marL="571500" lvl="1"/>
            <a:r>
              <a:rPr lang="en-US" dirty="0">
                <a:solidFill>
                  <a:schemeClr val="tx1">
                    <a:lumMod val="95000"/>
                    <a:lumOff val="5000"/>
                  </a:schemeClr>
                </a:solidFill>
              </a:rPr>
              <a:t>His most notable attacks was the Atomic Bombings of Hiroshima and Nagasaki.</a:t>
            </a:r>
          </a:p>
          <a:p>
            <a:pPr marL="571500" lvl="1"/>
            <a:r>
              <a:rPr lang="en-US" dirty="0">
                <a:solidFill>
                  <a:schemeClr val="tx1">
                    <a:lumMod val="95000"/>
                    <a:lumOff val="5000"/>
                  </a:schemeClr>
                </a:solidFill>
              </a:rPr>
              <a:t>He was later commander of the Strategic Air Command and finished his career as Air Force Chief of Staff.</a:t>
            </a: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19</a:t>
            </a:fld>
            <a:endParaRPr lang="en-US">
              <a:solidFill>
                <a:srgbClr val="FFFFFF"/>
              </a:solidFill>
            </a:endParaRPr>
          </a:p>
        </p:txBody>
      </p:sp>
      <p:pic>
        <p:nvPicPr>
          <p:cNvPr id="6" name="Picture 5">
            <a:hlinkClick r:id="rId3"/>
            <a:extLst>
              <a:ext uri="{FF2B5EF4-FFF2-40B4-BE49-F238E27FC236}">
                <a16:creationId xmlns:a16="http://schemas.microsoft.com/office/drawing/2014/main" id="{F49AD9B0-7488-4795-8D66-8F705095D106}"/>
              </a:ext>
            </a:extLst>
          </p:cNvPr>
          <p:cNvPicPr>
            <a:picLocks noChangeAspect="1"/>
          </p:cNvPicPr>
          <p:nvPr/>
        </p:nvPicPr>
        <p:blipFill>
          <a:blip r:embed="rId4"/>
          <a:stretch>
            <a:fillRect/>
          </a:stretch>
        </p:blipFill>
        <p:spPr>
          <a:xfrm>
            <a:off x="9103888" y="2098381"/>
            <a:ext cx="2722087" cy="4108407"/>
          </a:xfrm>
          <a:prstGeom prst="rect">
            <a:avLst/>
          </a:prstGeom>
        </p:spPr>
      </p:pic>
    </p:spTree>
    <p:extLst>
      <p:ext uri="{BB962C8B-B14F-4D97-AF65-F5344CB8AC3E}">
        <p14:creationId xmlns:p14="http://schemas.microsoft.com/office/powerpoint/2010/main" val="1325946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p:txBody>
          <a:bodyPr>
            <a:normAutofit fontScale="90000"/>
          </a:bodyPr>
          <a:lstStyle/>
          <a:p>
            <a:r>
              <a:rPr lang="en-US" sz="5400" dirty="0"/>
              <a:t>Understanding the Book of Revelation</a:t>
            </a:r>
            <a:endParaRPr lang="en-US" dirty="0"/>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473075" y="2825496"/>
            <a:ext cx="6904269" cy="3346704"/>
          </a:xfrm>
        </p:spPr>
        <p:txBody>
          <a:bodyPr>
            <a:normAutofit/>
          </a:bodyPr>
          <a:lstStyle/>
          <a:p>
            <a:pPr marL="342900" indent="-342900">
              <a:buFont typeface="Arial" panose="020B0604020202020204" pitchFamily="34" charset="0"/>
              <a:buChar char="•"/>
            </a:pPr>
            <a:r>
              <a:rPr lang="en-US" sz="2000" dirty="0"/>
              <a:t>Contrary to what many scholars think, the Book of Revelation was written between </a:t>
            </a:r>
            <a:r>
              <a:rPr lang="en-US" sz="2000" i="1" dirty="0"/>
              <a:t>A.D. </a:t>
            </a:r>
            <a:r>
              <a:rPr lang="en-US" dirty="0"/>
              <a:t>40 and </a:t>
            </a:r>
            <a:r>
              <a:rPr lang="en-US" i="1" dirty="0"/>
              <a:t>A.D. </a:t>
            </a:r>
            <a:r>
              <a:rPr lang="en-US" dirty="0"/>
              <a:t>68 by John Mark, the author of the Gospel of Mark.</a:t>
            </a:r>
          </a:p>
          <a:p>
            <a:pPr marL="342900" indent="-342900">
              <a:buFont typeface="Arial" panose="020B0604020202020204" pitchFamily="34" charset="0"/>
              <a:buChar char="•"/>
            </a:pPr>
            <a:r>
              <a:rPr lang="en-US" sz="2000" spc="-30" dirty="0"/>
              <a:t>He star</a:t>
            </a:r>
            <a:r>
              <a:rPr lang="en-US" spc="-30" dirty="0"/>
              <a:t>ted the book by revealing a vision of Yahushua (Jesus) he received when he was still very young.</a:t>
            </a:r>
          </a:p>
          <a:p>
            <a:pPr marL="342900" indent="-342900">
              <a:buFont typeface="Arial" panose="020B0604020202020204" pitchFamily="34" charset="0"/>
              <a:buChar char="•"/>
            </a:pPr>
            <a:r>
              <a:rPr lang="en-US" sz="2000" dirty="0"/>
              <a:t>This revelation impressed the Apostles enough that he was directed to continue. They likely even raised funds to buy papyrus (paper) to assist his effort.</a:t>
            </a:r>
          </a:p>
          <a:p>
            <a:endParaRPr lang="en-US" dirty="0"/>
          </a:p>
        </p:txBody>
      </p:sp>
      <p:pic>
        <p:nvPicPr>
          <p:cNvPr id="8" name="Picture Placeholder 7" descr="mountains under the night sky just before dawn">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rotWithShape="1">
          <a:blip r:embed="rId2"/>
          <a:srcRect l="71" r="71"/>
          <a:stretch/>
        </p:blipFill>
        <p:spPr/>
      </p:pic>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p:txBody>
          <a:bodyPr/>
          <a:lstStyle/>
          <a:p>
            <a:r>
              <a:rPr lang="en-US" dirty="0"/>
              <a:t>5/2/2022</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The Four horsemen of the Apocalypse</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2</a:t>
            </a:fld>
            <a:endParaRPr lang="en-US" dirty="0"/>
          </a:p>
        </p:txBody>
      </p:sp>
    </p:spTree>
    <p:extLst>
      <p:ext uri="{BB962C8B-B14F-4D97-AF65-F5344CB8AC3E}">
        <p14:creationId xmlns:p14="http://schemas.microsoft.com/office/powerpoint/2010/main" val="365334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 name="Straight Connector 101">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04" name="Rectangle 103">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F54D6489-89A7-6061-F1C6-19AC9FC7F251}"/>
              </a:ext>
            </a:extLst>
          </p:cNvPr>
          <p:cNvPicPr>
            <a:picLocks noChangeAspect="1"/>
          </p:cNvPicPr>
          <p:nvPr/>
        </p:nvPicPr>
        <p:blipFill rotWithShape="1">
          <a:blip r:embed="rId2">
            <a:duotone>
              <a:schemeClr val="accent1">
                <a:shade val="45000"/>
                <a:satMod val="135000"/>
              </a:schemeClr>
              <a:prstClr val="white"/>
            </a:duotone>
            <a:alphaModFix amt="35000"/>
          </a:blip>
          <a:srcRect t="15730"/>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136525"/>
            <a:ext cx="8609018" cy="1257269"/>
          </a:xfrm>
        </p:spPr>
        <p:txBody>
          <a:bodyPr vert="horz" lIns="91440" tIns="45720" rIns="91440" bIns="45720" rtlCol="0" anchor="ctr">
            <a:normAutofit/>
          </a:bodyPr>
          <a:lstStyle/>
          <a:p>
            <a:pPr algn="ctr"/>
            <a:r>
              <a:rPr lang="en-US" b="1" kern="1200" dirty="0">
                <a:solidFill>
                  <a:srgbClr val="FFFFFF"/>
                </a:solidFill>
                <a:latin typeface="+mj-lt"/>
                <a:ea typeface="+mj-ea"/>
                <a:cs typeface="+mj-cs"/>
              </a:rPr>
              <a:t>20</a:t>
            </a:r>
            <a:r>
              <a:rPr lang="en-US" b="1" kern="1200" baseline="30000" dirty="0">
                <a:solidFill>
                  <a:srgbClr val="FFFFFF"/>
                </a:solidFill>
                <a:latin typeface="+mj-lt"/>
                <a:ea typeface="+mj-ea"/>
                <a:cs typeface="+mj-cs"/>
              </a:rPr>
              <a:t>th</a:t>
            </a:r>
            <a:r>
              <a:rPr lang="en-US"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0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1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1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1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838201" y="1530319"/>
            <a:ext cx="8980140" cy="4454347"/>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b="1" dirty="0">
                <a:solidFill>
                  <a:schemeClr val="tx1">
                    <a:lumMod val="95000"/>
                    <a:lumOff val="5000"/>
                  </a:schemeClr>
                </a:solidFill>
              </a:rPr>
              <a:t>Korea and Vietnam were Extensions of the Planning and Tactics of Previous Wars.</a:t>
            </a:r>
          </a:p>
          <a:p>
            <a:pPr marL="571500" lvl="1"/>
            <a:r>
              <a:rPr lang="en-US" sz="1900" spc="-20" dirty="0">
                <a:solidFill>
                  <a:schemeClr val="tx1">
                    <a:lumMod val="95000"/>
                    <a:lumOff val="5000"/>
                  </a:schemeClr>
                </a:solidFill>
              </a:rPr>
              <a:t>The first true instance of guerilla warfare came in the 15</a:t>
            </a:r>
            <a:r>
              <a:rPr lang="en-US" sz="1900" spc="-20" baseline="30000" dirty="0">
                <a:solidFill>
                  <a:schemeClr val="tx1">
                    <a:lumMod val="95000"/>
                    <a:lumOff val="5000"/>
                  </a:schemeClr>
                </a:solidFill>
              </a:rPr>
              <a:t>th</a:t>
            </a:r>
            <a:r>
              <a:rPr lang="en-US" sz="1900" spc="-20" dirty="0">
                <a:solidFill>
                  <a:schemeClr val="tx1">
                    <a:lumMod val="95000"/>
                    <a:lumOff val="5000"/>
                  </a:schemeClr>
                </a:solidFill>
              </a:rPr>
              <a:t> century when Vlad </a:t>
            </a:r>
            <a:r>
              <a:rPr lang="en-US" sz="1900" spc="-20" dirty="0" err="1">
                <a:solidFill>
                  <a:schemeClr val="tx1">
                    <a:lumMod val="95000"/>
                    <a:lumOff val="5000"/>
                  </a:schemeClr>
                </a:solidFill>
              </a:rPr>
              <a:t>Tepes</a:t>
            </a:r>
            <a:r>
              <a:rPr lang="en-US" sz="1900" spc="-20" dirty="0">
                <a:solidFill>
                  <a:schemeClr val="tx1">
                    <a:lumMod val="95000"/>
                    <a:lumOff val="5000"/>
                  </a:schemeClr>
                </a:solidFill>
              </a:rPr>
              <a:t> used a “scorched earth” programs and guerilla warfare tactics to repel the Ottoman Turks who were invading his part of Romania.</a:t>
            </a:r>
          </a:p>
          <a:p>
            <a:pPr marL="571500" lvl="1"/>
            <a:r>
              <a:rPr lang="en-US" sz="1900" spc="-20" dirty="0">
                <a:solidFill>
                  <a:schemeClr val="tx1">
                    <a:lumMod val="95000"/>
                    <a:lumOff val="5000"/>
                  </a:schemeClr>
                </a:solidFill>
              </a:rPr>
              <a:t>The Russians would employ “scorched earth” tactics against Napoleon, Metternich (Austria), and Nazi Germany to repel invasions.</a:t>
            </a:r>
          </a:p>
          <a:p>
            <a:pPr marL="571500" lvl="1"/>
            <a:r>
              <a:rPr lang="en-US" sz="1900" spc="-20" dirty="0">
                <a:solidFill>
                  <a:schemeClr val="tx1">
                    <a:lumMod val="95000"/>
                    <a:lumOff val="5000"/>
                  </a:schemeClr>
                </a:solidFill>
              </a:rPr>
              <a:t>However, in Vietnam, we began to see the application of guerilla warfare, which Americans had first seen in the U.S. Civil War by Southern General Nathan Bedford Forrest, later a founder of the Ku Klux Klan.</a:t>
            </a:r>
          </a:p>
          <a:p>
            <a:pPr marL="571500" lvl="1"/>
            <a:r>
              <a:rPr lang="en-US" sz="1900" dirty="0">
                <a:solidFill>
                  <a:schemeClr val="tx1">
                    <a:lumMod val="95000"/>
                    <a:lumOff val="5000"/>
                  </a:schemeClr>
                </a:solidFill>
              </a:rPr>
              <a:t>The tactics were employed by Ho Chi Minh, Fidel Castro, Che Guevara, and other Communist leaders in Vietnam, Cuba, and Latin America.</a:t>
            </a: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20</a:t>
            </a:fld>
            <a:endParaRPr lang="en-US">
              <a:solidFill>
                <a:srgbClr val="FFFFFF"/>
              </a:solidFill>
            </a:endParaRPr>
          </a:p>
        </p:txBody>
      </p:sp>
      <p:pic>
        <p:nvPicPr>
          <p:cNvPr id="2" name="Picture 1">
            <a:extLst>
              <a:ext uri="{FF2B5EF4-FFF2-40B4-BE49-F238E27FC236}">
                <a16:creationId xmlns:a16="http://schemas.microsoft.com/office/drawing/2014/main" id="{FABCB0F0-F047-FC25-7A11-360E355E2463}"/>
              </a:ext>
            </a:extLst>
          </p:cNvPr>
          <p:cNvPicPr>
            <a:picLocks noChangeAspect="1"/>
          </p:cNvPicPr>
          <p:nvPr/>
        </p:nvPicPr>
        <p:blipFill>
          <a:blip r:embed="rId3"/>
          <a:stretch>
            <a:fillRect/>
          </a:stretch>
        </p:blipFill>
        <p:spPr>
          <a:xfrm>
            <a:off x="9818342" y="2312545"/>
            <a:ext cx="1612537" cy="2179104"/>
          </a:xfrm>
          <a:prstGeom prst="rect">
            <a:avLst/>
          </a:prstGeom>
        </p:spPr>
      </p:pic>
      <p:pic>
        <p:nvPicPr>
          <p:cNvPr id="6" name="Picture 5">
            <a:extLst>
              <a:ext uri="{FF2B5EF4-FFF2-40B4-BE49-F238E27FC236}">
                <a16:creationId xmlns:a16="http://schemas.microsoft.com/office/drawing/2014/main" id="{6F60F4D6-C5F1-828B-D473-CD0987A4ABBC}"/>
              </a:ext>
            </a:extLst>
          </p:cNvPr>
          <p:cNvPicPr>
            <a:picLocks noChangeAspect="1"/>
          </p:cNvPicPr>
          <p:nvPr/>
        </p:nvPicPr>
        <p:blipFill>
          <a:blip r:embed="rId4"/>
          <a:stretch>
            <a:fillRect/>
          </a:stretch>
        </p:blipFill>
        <p:spPr>
          <a:xfrm>
            <a:off x="9818342" y="381935"/>
            <a:ext cx="1616354" cy="1957809"/>
          </a:xfrm>
          <a:prstGeom prst="rect">
            <a:avLst/>
          </a:prstGeom>
        </p:spPr>
      </p:pic>
      <p:pic>
        <p:nvPicPr>
          <p:cNvPr id="7" name="Picture 6">
            <a:extLst>
              <a:ext uri="{FF2B5EF4-FFF2-40B4-BE49-F238E27FC236}">
                <a16:creationId xmlns:a16="http://schemas.microsoft.com/office/drawing/2014/main" id="{84E6F24D-D7E0-3275-7E24-FC2EFAC8CC4B}"/>
              </a:ext>
            </a:extLst>
          </p:cNvPr>
          <p:cNvPicPr>
            <a:picLocks noChangeAspect="1"/>
          </p:cNvPicPr>
          <p:nvPr/>
        </p:nvPicPr>
        <p:blipFill>
          <a:blip r:embed="rId5"/>
          <a:stretch>
            <a:fillRect/>
          </a:stretch>
        </p:blipFill>
        <p:spPr>
          <a:xfrm>
            <a:off x="9814525" y="4500524"/>
            <a:ext cx="1612536" cy="2090324"/>
          </a:xfrm>
          <a:prstGeom prst="rect">
            <a:avLst/>
          </a:prstGeom>
        </p:spPr>
      </p:pic>
    </p:spTree>
    <p:extLst>
      <p:ext uri="{BB962C8B-B14F-4D97-AF65-F5344CB8AC3E}">
        <p14:creationId xmlns:p14="http://schemas.microsoft.com/office/powerpoint/2010/main" val="130413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 name="Straight Connector 101">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04" name="Rectangle 103">
            <a:extLst>
              <a:ext uri="{FF2B5EF4-FFF2-40B4-BE49-F238E27FC236}">
                <a16:creationId xmlns:a16="http://schemas.microsoft.com/office/drawing/2014/main" id="{45CF0CC2-658D-4A87-9D2E-154B0ABE1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a:extLst>
              <a:ext uri="{FF2B5EF4-FFF2-40B4-BE49-F238E27FC236}">
                <a16:creationId xmlns:a16="http://schemas.microsoft.com/office/drawing/2014/main" id="{796C2CE2-29C3-4EBD-A8BB-82C6CC069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C0884342-28BD-A776-1860-B36720E2B6EC}"/>
              </a:ext>
            </a:extLst>
          </p:cNvPr>
          <p:cNvPicPr>
            <a:picLocks noChangeAspect="1"/>
          </p:cNvPicPr>
          <p:nvPr/>
        </p:nvPicPr>
        <p:blipFill rotWithShape="1">
          <a:blip r:embed="rId2">
            <a:duotone>
              <a:schemeClr val="accent1">
                <a:shade val="45000"/>
                <a:satMod val="135000"/>
              </a:schemeClr>
              <a:prstClr val="white"/>
            </a:duotone>
            <a:alphaModFix amt="35000"/>
          </a:blip>
          <a:srcRect t="17279"/>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681965" y="381935"/>
            <a:ext cx="9530692" cy="2344840"/>
          </a:xfrm>
        </p:spPr>
        <p:txBody>
          <a:bodyPr vert="horz" lIns="91440" tIns="45720" rIns="91440" bIns="45720" rtlCol="0" anchor="ctr">
            <a:normAutofit/>
          </a:bodyPr>
          <a:lstStyle/>
          <a:p>
            <a:r>
              <a:rPr lang="en-US" sz="6700" b="1" kern="1200" dirty="0">
                <a:solidFill>
                  <a:srgbClr val="FFFFFF"/>
                </a:solidFill>
                <a:latin typeface="+mj-lt"/>
                <a:ea typeface="+mj-ea"/>
                <a:cs typeface="+mj-cs"/>
              </a:rPr>
              <a:t>20</a:t>
            </a:r>
            <a:r>
              <a:rPr lang="en-US" sz="6700" b="1" kern="1200" baseline="30000" dirty="0">
                <a:solidFill>
                  <a:srgbClr val="FFFFFF"/>
                </a:solidFill>
                <a:latin typeface="+mj-lt"/>
                <a:ea typeface="+mj-ea"/>
                <a:cs typeface="+mj-cs"/>
              </a:rPr>
              <a:t>th</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0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960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1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6116"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1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2748"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14" name="Straight Connector">
            <a:extLst>
              <a:ext uri="{FF2B5EF4-FFF2-40B4-BE49-F238E27FC236}">
                <a16:creationId xmlns:a16="http://schemas.microsoft.com/office/drawing/2014/main" id="{BF76EB78-6E9D-49A9-ADC5-7BCCD6F1FD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2" y="2004291"/>
            <a:ext cx="8286444" cy="3980375"/>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b="1" dirty="0">
                <a:solidFill>
                  <a:schemeClr val="tx1">
                    <a:lumMod val="95000"/>
                    <a:lumOff val="5000"/>
                  </a:schemeClr>
                </a:solidFill>
              </a:rPr>
              <a:t>The Gulf Wars Saw the first precision wars</a:t>
            </a:r>
          </a:p>
          <a:p>
            <a:pPr marL="571500" lvl="1"/>
            <a:r>
              <a:rPr lang="en-US" sz="2000" dirty="0">
                <a:solidFill>
                  <a:schemeClr val="tx1">
                    <a:lumMod val="95000"/>
                    <a:lumOff val="5000"/>
                  </a:schemeClr>
                </a:solidFill>
              </a:rPr>
              <a:t>Importance was laid upon knocking out enemy Command and Control Operations and other communications. The use of missiles and more precision artillery made this possible.</a:t>
            </a:r>
          </a:p>
          <a:p>
            <a:pPr marL="571500" lvl="1"/>
            <a:r>
              <a:rPr lang="en-US" sz="2000" dirty="0">
                <a:solidFill>
                  <a:schemeClr val="tx1">
                    <a:lumMod val="95000"/>
                    <a:lumOff val="5000"/>
                  </a:schemeClr>
                </a:solidFill>
              </a:rPr>
              <a:t>However, the massive use of tanks and planes represented conventional World War II strategy and tactics employing more modern equipment. </a:t>
            </a:r>
          </a:p>
          <a:p>
            <a:pPr marL="571500" lvl="1"/>
            <a:r>
              <a:rPr lang="en-US" sz="2000" dirty="0">
                <a:solidFill>
                  <a:schemeClr val="tx1">
                    <a:lumMod val="95000"/>
                    <a:lumOff val="5000"/>
                  </a:schemeClr>
                </a:solidFill>
              </a:rPr>
              <a:t>The Iraqi use of Scud Missiles demonstrated a weakness that NATO had NOT accounted for. Despite the press to the contrary, the Patriot Missile Batteries did not knock out very many missiles.</a:t>
            </a:r>
          </a:p>
          <a:p>
            <a:pPr marL="571500" lvl="1"/>
            <a:r>
              <a:rPr lang="en-US" sz="2000" dirty="0">
                <a:solidFill>
                  <a:schemeClr val="tx1">
                    <a:lumMod val="95000"/>
                    <a:lumOff val="5000"/>
                  </a:schemeClr>
                </a:solidFill>
              </a:rPr>
              <a:t>The Israeli “Iron Dome” did a little better taking the Patriot System and improving on it.</a:t>
            </a: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21</a:t>
            </a:fld>
            <a:endParaRPr lang="en-US">
              <a:solidFill>
                <a:srgbClr val="FFFFFF"/>
              </a:solidFill>
            </a:endParaRPr>
          </a:p>
        </p:txBody>
      </p:sp>
    </p:spTree>
    <p:extLst>
      <p:ext uri="{BB962C8B-B14F-4D97-AF65-F5344CB8AC3E}">
        <p14:creationId xmlns:p14="http://schemas.microsoft.com/office/powerpoint/2010/main" val="985512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1" name="Straight Connector 120">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3" name="Rectangle 122">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6" name="Picture 5">
            <a:extLst>
              <a:ext uri="{FF2B5EF4-FFF2-40B4-BE49-F238E27FC236}">
                <a16:creationId xmlns:a16="http://schemas.microsoft.com/office/drawing/2014/main" id="{D7954F85-5D81-BDBC-92EA-76885C5DF544}"/>
              </a:ext>
            </a:extLst>
          </p:cNvPr>
          <p:cNvPicPr>
            <a:picLocks noChangeAspect="1"/>
          </p:cNvPicPr>
          <p:nvPr/>
        </p:nvPicPr>
        <p:blipFill rotWithShape="1">
          <a:blip r:embed="rId2">
            <a:duotone>
              <a:schemeClr val="accent1">
                <a:shade val="45000"/>
                <a:satMod val="135000"/>
              </a:schemeClr>
              <a:prstClr val="white"/>
            </a:duotone>
            <a:alphaModFix amt="35000"/>
          </a:blip>
          <a:srcRect t="10082" b="7500"/>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003496" cy="1325561"/>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3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69" y="1988598"/>
            <a:ext cx="10089531" cy="3996068"/>
          </a:xfrm>
        </p:spPr>
        <p:txBody>
          <a:bodyPr vert="horz" lIns="91440" tIns="45720" rIns="91440" bIns="45720" rtlCol="0" anchor="t">
            <a:normAutofit lnSpcReduction="10000"/>
          </a:bodyPr>
          <a:lstStyle/>
          <a:p>
            <a:pPr marL="342900" indent="-228600">
              <a:lnSpc>
                <a:spcPct val="90000"/>
              </a:lnSpc>
              <a:buFont typeface="Arial" panose="020B0604020202020204" pitchFamily="34" charset="0"/>
              <a:buChar char="•"/>
            </a:pPr>
            <a:r>
              <a:rPr lang="en-US" sz="2800" b="1" dirty="0">
                <a:solidFill>
                  <a:schemeClr val="tx1">
                    <a:lumMod val="95000"/>
                    <a:lumOff val="5000"/>
                  </a:schemeClr>
                </a:solidFill>
              </a:rPr>
              <a:t>Syria and Ukraine are Turning Out to be Different Wars</a:t>
            </a:r>
          </a:p>
          <a:p>
            <a:pPr marL="571500" lvl="1"/>
            <a:r>
              <a:rPr lang="en-US" sz="2800" dirty="0">
                <a:solidFill>
                  <a:schemeClr val="tx1">
                    <a:lumMod val="95000"/>
                    <a:lumOff val="5000"/>
                  </a:schemeClr>
                </a:solidFill>
              </a:rPr>
              <a:t>Russian operations in these two wars are showing a different outlook on how wars will be fought in the 21</a:t>
            </a:r>
            <a:r>
              <a:rPr lang="en-US" sz="2800" baseline="30000" dirty="0">
                <a:solidFill>
                  <a:schemeClr val="tx1">
                    <a:lumMod val="95000"/>
                    <a:lumOff val="5000"/>
                  </a:schemeClr>
                </a:solidFill>
              </a:rPr>
              <a:t>st </a:t>
            </a:r>
            <a:r>
              <a:rPr lang="en-US" sz="2800" dirty="0">
                <a:solidFill>
                  <a:schemeClr val="tx1">
                    <a:lumMod val="95000"/>
                    <a:lumOff val="5000"/>
                  </a:schemeClr>
                </a:solidFill>
              </a:rPr>
              <a:t>century.</a:t>
            </a:r>
          </a:p>
          <a:p>
            <a:pPr marL="800100" lvl="2"/>
            <a:r>
              <a:rPr lang="en-US" sz="2800" dirty="0">
                <a:solidFill>
                  <a:schemeClr val="tx1">
                    <a:lumMod val="95000"/>
                    <a:lumOff val="5000"/>
                  </a:schemeClr>
                </a:solidFill>
              </a:rPr>
              <a:t>The Russians used precision hypersonic missiles in Syria to knock out ISIL command and control structures followed by massive infantry “mop-up” operations. They were able to keep Dr. Assad in power and to maintain their Naval Base in Tartus, Syria. This is the only warm-water port the Russians have in the West.</a:t>
            </a:r>
          </a:p>
          <a:p>
            <a:pPr marL="800100" lvl="2"/>
            <a:endParaRPr lang="en-US" sz="1700" dirty="0">
              <a:solidFill>
                <a:srgbClr val="FFFFFF"/>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22</a:t>
            </a:fld>
            <a:endParaRPr lang="en-US">
              <a:solidFill>
                <a:srgbClr val="FFFFFF"/>
              </a:solidFill>
            </a:endParaRPr>
          </a:p>
        </p:txBody>
      </p:sp>
    </p:spTree>
    <p:extLst>
      <p:ext uri="{BB962C8B-B14F-4D97-AF65-F5344CB8AC3E}">
        <p14:creationId xmlns:p14="http://schemas.microsoft.com/office/powerpoint/2010/main" val="2947595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1" name="Straight Connector 90">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93" name="Rectangle 92">
            <a:extLst>
              <a:ext uri="{FF2B5EF4-FFF2-40B4-BE49-F238E27FC236}">
                <a16:creationId xmlns:a16="http://schemas.microsoft.com/office/drawing/2014/main" id="{45CF0CC2-658D-4A87-9D2E-154B0ABE1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a:extLst>
              <a:ext uri="{FF2B5EF4-FFF2-40B4-BE49-F238E27FC236}">
                <a16:creationId xmlns:a16="http://schemas.microsoft.com/office/drawing/2014/main" id="{796C2CE2-29C3-4EBD-A8BB-82C6CC069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2" name="Picture 1">
            <a:extLst>
              <a:ext uri="{FF2B5EF4-FFF2-40B4-BE49-F238E27FC236}">
                <a16:creationId xmlns:a16="http://schemas.microsoft.com/office/drawing/2014/main" id="{5968FFAA-03AF-83E2-4BDC-CC22452131F0}"/>
              </a:ext>
            </a:extLst>
          </p:cNvPr>
          <p:cNvPicPr>
            <a:picLocks noChangeAspect="1"/>
          </p:cNvPicPr>
          <p:nvPr/>
        </p:nvPicPr>
        <p:blipFill rotWithShape="1">
          <a:blip r:embed="rId2">
            <a:duotone>
              <a:schemeClr val="accent1">
                <a:shade val="45000"/>
                <a:satMod val="135000"/>
              </a:schemeClr>
              <a:prstClr val="white"/>
            </a:duotone>
            <a:alphaModFix amt="35000"/>
          </a:blip>
          <a:srcRect/>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551124" y="381935"/>
            <a:ext cx="9661533" cy="1340333"/>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9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960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9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6116"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0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2748"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03" name="Straight Connector">
            <a:extLst>
              <a:ext uri="{FF2B5EF4-FFF2-40B4-BE49-F238E27FC236}">
                <a16:creationId xmlns:a16="http://schemas.microsoft.com/office/drawing/2014/main" id="{BF76EB78-6E9D-49A9-ADC5-7BCCD6F1FD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247225" y="1988598"/>
            <a:ext cx="9965433" cy="3996068"/>
          </a:xfrm>
        </p:spPr>
        <p:txBody>
          <a:bodyPr vert="horz" lIns="91440" tIns="45720" rIns="91440" bIns="45720" rtlCol="0" anchor="t">
            <a:normAutofit lnSpcReduction="10000"/>
          </a:bodyPr>
          <a:lstStyle/>
          <a:p>
            <a:pPr marL="342900" indent="-228600">
              <a:lnSpc>
                <a:spcPct val="90000"/>
              </a:lnSpc>
              <a:buFont typeface="Arial" panose="020B0604020202020204" pitchFamily="34" charset="0"/>
              <a:buChar char="•"/>
            </a:pPr>
            <a:r>
              <a:rPr lang="en-US" sz="2400" b="1" dirty="0">
                <a:solidFill>
                  <a:schemeClr val="tx1">
                    <a:lumMod val="95000"/>
                    <a:lumOff val="5000"/>
                  </a:schemeClr>
                </a:solidFill>
              </a:rPr>
              <a:t>Syria and Ukraine are Turning Out to be Different Wars</a:t>
            </a:r>
          </a:p>
          <a:p>
            <a:pPr marL="571500" lvl="1"/>
            <a:r>
              <a:rPr lang="en-US" sz="2400" dirty="0">
                <a:solidFill>
                  <a:schemeClr val="tx1">
                    <a:lumMod val="95000"/>
                    <a:lumOff val="5000"/>
                  </a:schemeClr>
                </a:solidFill>
              </a:rPr>
              <a:t>Russian operations are showing a different outlook on how wars will be fought in the 21</a:t>
            </a:r>
            <a:r>
              <a:rPr lang="en-US" sz="2400" baseline="30000" dirty="0">
                <a:solidFill>
                  <a:schemeClr val="tx1">
                    <a:lumMod val="95000"/>
                    <a:lumOff val="5000"/>
                  </a:schemeClr>
                </a:solidFill>
              </a:rPr>
              <a:t>st </a:t>
            </a:r>
            <a:r>
              <a:rPr lang="en-US" sz="2400" dirty="0">
                <a:solidFill>
                  <a:schemeClr val="tx1">
                    <a:lumMod val="95000"/>
                    <a:lumOff val="5000"/>
                  </a:schemeClr>
                </a:solidFill>
              </a:rPr>
              <a:t>century.</a:t>
            </a:r>
          </a:p>
          <a:p>
            <a:pPr marL="571500" lvl="1"/>
            <a:r>
              <a:rPr lang="en-US" sz="2400" spc="-40" dirty="0">
                <a:solidFill>
                  <a:schemeClr val="tx1">
                    <a:lumMod val="95000"/>
                    <a:lumOff val="5000"/>
                  </a:schemeClr>
                </a:solidFill>
              </a:rPr>
              <a:t>Russia tried to operate a “gentler war” but the </a:t>
            </a:r>
            <a:r>
              <a:rPr lang="en-US" sz="2400" spc="-40" dirty="0" err="1">
                <a:solidFill>
                  <a:schemeClr val="tx1">
                    <a:lumMod val="95000"/>
                    <a:lumOff val="5000"/>
                  </a:schemeClr>
                </a:solidFill>
              </a:rPr>
              <a:t>Asov</a:t>
            </a:r>
            <a:r>
              <a:rPr lang="en-US" sz="2400" spc="-40" dirty="0">
                <a:solidFill>
                  <a:schemeClr val="tx1">
                    <a:lumMod val="95000"/>
                    <a:lumOff val="5000"/>
                  </a:schemeClr>
                </a:solidFill>
              </a:rPr>
              <a:t> Brigade, a group of leftover SS-trained Nazis wanted to refight World War II.</a:t>
            </a:r>
          </a:p>
          <a:p>
            <a:pPr marL="571500" lvl="1"/>
            <a:r>
              <a:rPr lang="en-US" sz="2400" dirty="0">
                <a:solidFill>
                  <a:schemeClr val="tx1">
                    <a:lumMod val="95000"/>
                    <a:lumOff val="5000"/>
                  </a:schemeClr>
                </a:solidFill>
              </a:rPr>
              <a:t>NATO has attempted to resupply Ukrainian forces with little success.</a:t>
            </a:r>
          </a:p>
          <a:p>
            <a:pPr marL="571500" lvl="1"/>
            <a:r>
              <a:rPr lang="en-US" sz="2400" dirty="0">
                <a:solidFill>
                  <a:schemeClr val="tx1">
                    <a:lumMod val="95000"/>
                    <a:lumOff val="5000"/>
                  </a:schemeClr>
                </a:solidFill>
              </a:rPr>
              <a:t>It was reported that U.S. intelligence helped the Ukraine sink a couple of Russian ships, though the Pentagon has denied this. However, the CIA has remained silent.</a:t>
            </a:r>
          </a:p>
          <a:p>
            <a:pPr marL="571500" lvl="1"/>
            <a:r>
              <a:rPr lang="en-US" sz="2400" dirty="0">
                <a:solidFill>
                  <a:schemeClr val="tx1">
                    <a:lumMod val="95000"/>
                    <a:lumOff val="5000"/>
                  </a:schemeClr>
                </a:solidFill>
              </a:rPr>
              <a:t>Could we be seeing an escalation of this War???</a:t>
            </a:r>
          </a:p>
          <a:p>
            <a:pPr marL="800100" lvl="2"/>
            <a:endParaRPr lang="en-US" sz="1800" dirty="0">
              <a:solidFill>
                <a:srgbClr val="FFFFFF"/>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23</a:t>
            </a:fld>
            <a:endParaRPr lang="en-US">
              <a:solidFill>
                <a:srgbClr val="FFFFFF"/>
              </a:solidFill>
            </a:endParaRPr>
          </a:p>
        </p:txBody>
      </p:sp>
    </p:spTree>
    <p:extLst>
      <p:ext uri="{BB962C8B-B14F-4D97-AF65-F5344CB8AC3E}">
        <p14:creationId xmlns:p14="http://schemas.microsoft.com/office/powerpoint/2010/main" val="3950561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69" y="1696237"/>
            <a:ext cx="10699131" cy="428842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b="1" dirty="0">
                <a:solidFill>
                  <a:schemeClr val="tx1">
                    <a:lumMod val="95000"/>
                    <a:lumOff val="5000"/>
                  </a:schemeClr>
                </a:solidFill>
              </a:rPr>
              <a:t>Lessons from Afghanistan, Syria, and Ukraine</a:t>
            </a:r>
          </a:p>
          <a:p>
            <a:pPr marL="571500" lvl="1"/>
            <a:r>
              <a:rPr lang="en-US" sz="2200" b="1" dirty="0">
                <a:solidFill>
                  <a:schemeClr val="tx1">
                    <a:lumMod val="95000"/>
                    <a:lumOff val="5000"/>
                  </a:schemeClr>
                </a:solidFill>
              </a:rPr>
              <a:t>Russia</a:t>
            </a:r>
            <a:r>
              <a:rPr lang="en-US" sz="2200" dirty="0">
                <a:solidFill>
                  <a:schemeClr val="tx1">
                    <a:lumMod val="95000"/>
                    <a:lumOff val="5000"/>
                  </a:schemeClr>
                </a:solidFill>
              </a:rPr>
              <a:t> has also learned, both from World War II and Afghanistan that once you take territory, you hold it, and you set up your own government on it.</a:t>
            </a:r>
          </a:p>
          <a:p>
            <a:pPr marL="571500" lvl="1"/>
            <a:r>
              <a:rPr lang="en-US" sz="2200" dirty="0">
                <a:solidFill>
                  <a:schemeClr val="tx1">
                    <a:lumMod val="95000"/>
                    <a:lumOff val="5000"/>
                  </a:schemeClr>
                </a:solidFill>
              </a:rPr>
              <a:t>In Syria, when they took land, they had Assad’s government come in and assert control over it.</a:t>
            </a:r>
          </a:p>
          <a:p>
            <a:pPr marL="571500" lvl="1"/>
            <a:r>
              <a:rPr lang="en-US" sz="2200" dirty="0">
                <a:solidFill>
                  <a:schemeClr val="tx1">
                    <a:lumMod val="95000"/>
                    <a:lumOff val="5000"/>
                  </a:schemeClr>
                </a:solidFill>
              </a:rPr>
              <a:t>In Ukraine, Russian civil authorities have come into the Donbass Region and set up a local government. The locals have welcomed them with open arms.</a:t>
            </a:r>
          </a:p>
          <a:p>
            <a:pPr marL="800100" lvl="2"/>
            <a:endParaRPr lang="en-US" sz="2000" dirty="0">
              <a:solidFill>
                <a:schemeClr val="tx1">
                  <a:lumMod val="95000"/>
                  <a:lumOff val="5000"/>
                </a:schemeClr>
              </a:solidFill>
            </a:endParaRPr>
          </a:p>
          <a:p>
            <a:pPr marL="571500" lvl="1"/>
            <a:endParaRPr lang="en-US" sz="2400" dirty="0">
              <a:solidFill>
                <a:schemeClr val="tx1">
                  <a:lumMod val="95000"/>
                  <a:lumOff val="5000"/>
                </a:schemeClr>
              </a:solidFill>
            </a:endParaRPr>
          </a:p>
          <a:p>
            <a:pPr marL="800100" lvl="2"/>
            <a:endParaRPr lang="en-US" sz="1300" dirty="0">
              <a:solidFill>
                <a:srgbClr val="FFFFFF"/>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24</a:t>
            </a:fld>
            <a:endParaRPr lang="en-US">
              <a:solidFill>
                <a:srgbClr val="FFFFFF"/>
              </a:solidFill>
            </a:endParaRPr>
          </a:p>
        </p:txBody>
      </p:sp>
    </p:spTree>
    <p:extLst>
      <p:ext uri="{BB962C8B-B14F-4D97-AF65-F5344CB8AC3E}">
        <p14:creationId xmlns:p14="http://schemas.microsoft.com/office/powerpoint/2010/main" val="303196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6"/>
            <a:ext cx="9482890" cy="727774"/>
          </a:xfrm>
        </p:spPr>
        <p:txBody>
          <a:bodyPr vert="horz" lIns="91440" tIns="45720" rIns="91440" bIns="45720" rtlCol="0" anchor="ctr">
            <a:normAutofit fontScale="90000"/>
          </a:bodyPr>
          <a:lstStyle/>
          <a:p>
            <a:pPr algn="ctr"/>
            <a:r>
              <a:rPr lang="en-US" b="1" kern="1200" dirty="0">
                <a:solidFill>
                  <a:srgbClr val="FFFFFF"/>
                </a:solidFill>
                <a:latin typeface="+mj-lt"/>
                <a:ea typeface="+mj-ea"/>
                <a:cs typeface="+mj-cs"/>
              </a:rPr>
              <a:t>21</a:t>
            </a:r>
            <a:r>
              <a:rPr lang="en-US" b="1" kern="1200" baseline="30000" dirty="0">
                <a:solidFill>
                  <a:srgbClr val="FFFFFF"/>
                </a:solidFill>
                <a:latin typeface="+mj-lt"/>
                <a:ea typeface="+mj-ea"/>
                <a:cs typeface="+mj-cs"/>
              </a:rPr>
              <a:t>st</a:t>
            </a:r>
            <a:r>
              <a:rPr lang="en-US" b="1" kern="1200" dirty="0">
                <a:solidFill>
                  <a:srgbClr val="FFFFFF"/>
                </a:solidFill>
                <a:latin typeface="+mj-lt"/>
                <a:ea typeface="+mj-ea"/>
                <a:cs typeface="+mj-cs"/>
              </a:rPr>
              <a:t> Century Warfare</a:t>
            </a:r>
            <a:endParaRPr lang="en-US" sz="6700" b="1" kern="1200" dirty="0">
              <a:solidFill>
                <a:srgbClr val="FFFFFF"/>
              </a:solidFill>
              <a:latin typeface="+mj-lt"/>
              <a:ea typeface="+mj-ea"/>
              <a:cs typeface="+mj-cs"/>
            </a:endParaRP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69" y="1279819"/>
            <a:ext cx="10699131" cy="4704847"/>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b="1" dirty="0">
                <a:solidFill>
                  <a:schemeClr val="tx1">
                    <a:lumMod val="95000"/>
                    <a:lumOff val="5000"/>
                  </a:schemeClr>
                </a:solidFill>
              </a:rPr>
              <a:t>Lessons from Afghanistan, Syria, and Ukraine</a:t>
            </a:r>
          </a:p>
          <a:p>
            <a:pPr marL="571500" lvl="1"/>
            <a:r>
              <a:rPr lang="en-US" sz="2200" dirty="0">
                <a:solidFill>
                  <a:schemeClr val="tx1">
                    <a:lumMod val="95000"/>
                    <a:lumOff val="5000"/>
                  </a:schemeClr>
                </a:solidFill>
              </a:rPr>
              <a:t>Uncontrolled reporters of the Ukraine War:</a:t>
            </a:r>
          </a:p>
          <a:p>
            <a:pPr marL="800100" lvl="2"/>
            <a:r>
              <a:rPr lang="en-US" sz="2000" dirty="0">
                <a:solidFill>
                  <a:schemeClr val="tx2">
                    <a:lumMod val="90000"/>
                    <a:lumOff val="10000"/>
                  </a:schemeClr>
                </a:solidFill>
                <a:hlinkClick r:id="rId3">
                  <a:extLst>
                    <a:ext uri="{A12FA001-AC4F-418D-AE19-62706E023703}">
                      <ahyp:hlinkClr xmlns:ahyp="http://schemas.microsoft.com/office/drawing/2018/hyperlinkcolor" val="tx"/>
                    </a:ext>
                  </a:extLst>
                </a:hlinkClick>
              </a:rPr>
              <a:t>https://thedreizinreport.com/</a:t>
            </a:r>
            <a:r>
              <a:rPr lang="en-US" sz="2000" dirty="0">
                <a:solidFill>
                  <a:schemeClr val="tx1">
                    <a:lumMod val="95000"/>
                    <a:lumOff val="5000"/>
                  </a:schemeClr>
                </a:solidFill>
              </a:rPr>
              <a:t> </a:t>
            </a:r>
          </a:p>
          <a:p>
            <a:pPr marL="800100" lvl="2"/>
            <a:r>
              <a:rPr lang="en-US" sz="2000" dirty="0">
                <a:solidFill>
                  <a:schemeClr val="bg2">
                    <a:lumMod val="50000"/>
                  </a:schemeClr>
                </a:solidFill>
                <a:hlinkClick r:id="rId4">
                  <a:extLst>
                    <a:ext uri="{A12FA001-AC4F-418D-AE19-62706E023703}">
                      <ahyp:hlinkClr xmlns:ahyp="http://schemas.microsoft.com/office/drawing/2018/hyperlinkcolor" val="tx"/>
                    </a:ext>
                  </a:extLst>
                </a:hlinkClick>
              </a:rPr>
              <a:t>https://liveuamap.com/</a:t>
            </a:r>
            <a:r>
              <a:rPr lang="en-US" sz="2000" dirty="0">
                <a:solidFill>
                  <a:schemeClr val="tx1">
                    <a:lumMod val="95000"/>
                    <a:lumOff val="5000"/>
                  </a:schemeClr>
                </a:solidFill>
              </a:rPr>
              <a:t> War Map of the Ukraine Region</a:t>
            </a:r>
          </a:p>
          <a:p>
            <a:pPr marL="800100" lvl="2"/>
            <a:r>
              <a:rPr lang="en-US" sz="2000" dirty="0">
                <a:solidFill>
                  <a:schemeClr val="bg2">
                    <a:lumMod val="50000"/>
                  </a:schemeClr>
                </a:solidFill>
                <a:hlinkClick r:id="rId5">
                  <a:extLst>
                    <a:ext uri="{A12FA001-AC4F-418D-AE19-62706E023703}">
                      <ahyp:hlinkClr xmlns:ahyp="http://schemas.microsoft.com/office/drawing/2018/hyperlinkcolor" val="tx"/>
                    </a:ext>
                  </a:extLst>
                </a:hlinkClick>
              </a:rPr>
              <a:t>https://www.youtube.com/c/TheNewAtlas/featured</a:t>
            </a:r>
            <a:r>
              <a:rPr lang="en-US" sz="2000" dirty="0">
                <a:solidFill>
                  <a:schemeClr val="tx1">
                    <a:lumMod val="95000"/>
                    <a:lumOff val="5000"/>
                  </a:schemeClr>
                </a:solidFill>
              </a:rPr>
              <a:t>  Interesting News Site</a:t>
            </a:r>
          </a:p>
          <a:p>
            <a:pPr marL="800100" lvl="2"/>
            <a:r>
              <a:rPr lang="en-US" sz="2000" dirty="0">
                <a:solidFill>
                  <a:schemeClr val="accent5">
                    <a:lumMod val="50000"/>
                  </a:schemeClr>
                </a:solidFill>
                <a:hlinkClick r:id="rId6">
                  <a:extLst>
                    <a:ext uri="{A12FA001-AC4F-418D-AE19-62706E023703}">
                      <ahyp:hlinkClr xmlns:ahyp="http://schemas.microsoft.com/office/drawing/2018/hyperlinkcolor" val="tx"/>
                    </a:ext>
                  </a:extLst>
                </a:hlinkClick>
              </a:rPr>
              <a:t>The Duran</a:t>
            </a:r>
            <a:endParaRPr lang="en-US" sz="2000" dirty="0">
              <a:solidFill>
                <a:schemeClr val="accent5">
                  <a:lumMod val="50000"/>
                </a:schemeClr>
              </a:solidFill>
              <a:hlinkClick r:id="rId7">
                <a:extLst>
                  <a:ext uri="{A12FA001-AC4F-418D-AE19-62706E023703}">
                    <ahyp:hlinkClr xmlns:ahyp="http://schemas.microsoft.com/office/drawing/2018/hyperlinkcolor" val="tx"/>
                  </a:ext>
                </a:extLst>
              </a:hlinkClick>
            </a:endParaRPr>
          </a:p>
          <a:p>
            <a:pPr marL="1028700" lvl="3"/>
            <a:r>
              <a:rPr lang="en-US" sz="2000" dirty="0">
                <a:solidFill>
                  <a:schemeClr val="bg2">
                    <a:lumMod val="50000"/>
                  </a:schemeClr>
                </a:solidFill>
                <a:hlinkClick r:id="rId7">
                  <a:extLst>
                    <a:ext uri="{A12FA001-AC4F-418D-AE19-62706E023703}">
                      <ahyp:hlinkClr xmlns:ahyp="http://schemas.microsoft.com/office/drawing/2018/hyperlinkcolor" val="tx"/>
                    </a:ext>
                  </a:extLst>
                </a:hlinkClick>
              </a:rPr>
              <a:t>https://www.youtube.com/c/TheDuran</a:t>
            </a:r>
            <a:r>
              <a:rPr lang="en-US" sz="2000" dirty="0">
                <a:solidFill>
                  <a:schemeClr val="tx1">
                    <a:lumMod val="95000"/>
                    <a:lumOff val="5000"/>
                  </a:schemeClr>
                </a:solidFill>
              </a:rPr>
              <a:t> </a:t>
            </a:r>
          </a:p>
          <a:p>
            <a:pPr marL="1028700" lvl="3"/>
            <a:r>
              <a:rPr lang="en-US" sz="2000" dirty="0">
                <a:solidFill>
                  <a:schemeClr val="bg2">
                    <a:lumMod val="50000"/>
                  </a:schemeClr>
                </a:solidFill>
                <a:hlinkClick r:id="rId8">
                  <a:extLst>
                    <a:ext uri="{A12FA001-AC4F-418D-AE19-62706E023703}">
                      <ahyp:hlinkClr xmlns:ahyp="http://schemas.microsoft.com/office/drawing/2018/hyperlinkcolor" val="tx"/>
                    </a:ext>
                  </a:extLst>
                </a:hlinkClick>
              </a:rPr>
              <a:t>https://theduran.locals.com/</a:t>
            </a:r>
            <a:endParaRPr lang="en-US" sz="2000" dirty="0">
              <a:solidFill>
                <a:schemeClr val="bg2">
                  <a:lumMod val="50000"/>
                </a:schemeClr>
              </a:solidFill>
            </a:endParaRPr>
          </a:p>
          <a:p>
            <a:pPr marL="1028700" lvl="3"/>
            <a:r>
              <a:rPr lang="en-US" sz="2000" dirty="0">
                <a:solidFill>
                  <a:schemeClr val="bg2">
                    <a:lumMod val="50000"/>
                  </a:schemeClr>
                </a:solidFill>
              </a:rPr>
              <a:t>https://odysee.com/@theduran:e</a:t>
            </a:r>
            <a:endParaRPr lang="en-US" sz="2000" dirty="0">
              <a:solidFill>
                <a:schemeClr val="tx1">
                  <a:lumMod val="95000"/>
                  <a:lumOff val="5000"/>
                </a:schemeClr>
              </a:solidFill>
            </a:endParaRPr>
          </a:p>
          <a:p>
            <a:pPr marL="800100" lvl="2"/>
            <a:endParaRPr lang="en-US" sz="2000" dirty="0">
              <a:solidFill>
                <a:schemeClr val="tx1">
                  <a:lumMod val="95000"/>
                  <a:lumOff val="5000"/>
                </a:schemeClr>
              </a:solidFill>
            </a:endParaRPr>
          </a:p>
          <a:p>
            <a:pPr marL="800100" lvl="2"/>
            <a:endParaRPr lang="en-US" sz="2000" dirty="0">
              <a:solidFill>
                <a:schemeClr val="tx1">
                  <a:lumMod val="95000"/>
                  <a:lumOff val="5000"/>
                </a:schemeClr>
              </a:solidFill>
            </a:endParaRPr>
          </a:p>
          <a:p>
            <a:pPr marL="800100" lvl="2"/>
            <a:r>
              <a:rPr lang="en-US" sz="2000" dirty="0">
                <a:solidFill>
                  <a:schemeClr val="tx1">
                    <a:lumMod val="95000"/>
                    <a:lumOff val="5000"/>
                  </a:schemeClr>
                </a:solidFill>
              </a:rPr>
              <a:t>The </a:t>
            </a:r>
            <a:r>
              <a:rPr lang="en-US" sz="2000" dirty="0" err="1">
                <a:solidFill>
                  <a:schemeClr val="tx1">
                    <a:lumMod val="95000"/>
                    <a:lumOff val="5000"/>
                  </a:schemeClr>
                </a:solidFill>
              </a:rPr>
              <a:t>Grayzone</a:t>
            </a:r>
            <a:endParaRPr lang="en-US" sz="2000" dirty="0">
              <a:solidFill>
                <a:schemeClr val="tx1">
                  <a:lumMod val="95000"/>
                  <a:lumOff val="5000"/>
                </a:schemeClr>
              </a:solidFill>
              <a:hlinkClick r:id="rId9">
                <a:extLst>
                  <a:ext uri="{A12FA001-AC4F-418D-AE19-62706E023703}">
                    <ahyp:hlinkClr xmlns:ahyp="http://schemas.microsoft.com/office/drawing/2018/hyperlinkcolor" val="tx"/>
                  </a:ext>
                </a:extLst>
              </a:hlinkClick>
            </a:endParaRPr>
          </a:p>
          <a:p>
            <a:pPr marL="800100" lvl="2"/>
            <a:r>
              <a:rPr lang="en-US" sz="2000" dirty="0">
                <a:solidFill>
                  <a:schemeClr val="bg2">
                    <a:lumMod val="50000"/>
                  </a:schemeClr>
                </a:solidFill>
                <a:hlinkClick r:id="rId9">
                  <a:extLst>
                    <a:ext uri="{A12FA001-AC4F-418D-AE19-62706E023703}">
                      <ahyp:hlinkClr xmlns:ahyp="http://schemas.microsoft.com/office/drawing/2018/hyperlinkcolor" val="tx"/>
                    </a:ext>
                  </a:extLst>
                </a:hlinkClick>
              </a:rPr>
              <a:t>https://www.youtube.com/channel/UCEXR8pRTkE2vFeJePNe9UcQ</a:t>
            </a:r>
            <a:endParaRPr lang="en-US" sz="2000" dirty="0">
              <a:solidFill>
                <a:schemeClr val="tx1">
                  <a:lumMod val="75000"/>
                  <a:lumOff val="25000"/>
                </a:schemeClr>
              </a:solidFill>
            </a:endParaRPr>
          </a:p>
          <a:p>
            <a:pPr marL="800100" lvl="2"/>
            <a:endParaRPr lang="en-US" sz="2800" dirty="0">
              <a:solidFill>
                <a:schemeClr val="tx1">
                  <a:lumMod val="95000"/>
                  <a:lumOff val="5000"/>
                </a:schemeClr>
              </a:solidFill>
            </a:endParaRPr>
          </a:p>
          <a:p>
            <a:pPr marL="571500" lvl="1"/>
            <a:endParaRPr lang="en-US" sz="2400" dirty="0">
              <a:solidFill>
                <a:schemeClr val="tx1">
                  <a:lumMod val="95000"/>
                  <a:lumOff val="5000"/>
                </a:schemeClr>
              </a:solidFill>
            </a:endParaRPr>
          </a:p>
          <a:p>
            <a:pPr marL="800100" lvl="2"/>
            <a:endParaRPr lang="en-US" sz="1300" dirty="0">
              <a:solidFill>
                <a:srgbClr val="FFFFFF"/>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25</a:t>
            </a:fld>
            <a:endParaRPr lang="en-US">
              <a:solidFill>
                <a:srgbClr val="FFFFFF"/>
              </a:solidFill>
            </a:endParaRPr>
          </a:p>
        </p:txBody>
      </p:sp>
      <p:pic>
        <p:nvPicPr>
          <p:cNvPr id="2" name="Picture 1">
            <a:extLst>
              <a:ext uri="{FF2B5EF4-FFF2-40B4-BE49-F238E27FC236}">
                <a16:creationId xmlns:a16="http://schemas.microsoft.com/office/drawing/2014/main" id="{ED9AEA70-5831-D724-BA7A-11FDB147BAFE}"/>
              </a:ext>
            </a:extLst>
          </p:cNvPr>
          <p:cNvPicPr>
            <a:picLocks noChangeAspect="1"/>
          </p:cNvPicPr>
          <p:nvPr/>
        </p:nvPicPr>
        <p:blipFill>
          <a:blip r:embed="rId10"/>
          <a:stretch>
            <a:fillRect/>
          </a:stretch>
        </p:blipFill>
        <p:spPr>
          <a:xfrm>
            <a:off x="7216123" y="3190990"/>
            <a:ext cx="1905000" cy="1905000"/>
          </a:xfrm>
          <a:prstGeom prst="rect">
            <a:avLst/>
          </a:prstGeom>
        </p:spPr>
      </p:pic>
    </p:spTree>
    <p:extLst>
      <p:ext uri="{BB962C8B-B14F-4D97-AF65-F5344CB8AC3E}">
        <p14:creationId xmlns:p14="http://schemas.microsoft.com/office/powerpoint/2010/main" val="952083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69" y="1696237"/>
            <a:ext cx="10699131" cy="428842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b="1" dirty="0">
                <a:solidFill>
                  <a:schemeClr val="tx1">
                    <a:lumMod val="95000"/>
                    <a:lumOff val="5000"/>
                  </a:schemeClr>
                </a:solidFill>
              </a:rPr>
              <a:t>Russian Warfare in the 21</a:t>
            </a:r>
            <a:r>
              <a:rPr lang="en-US" sz="2400" b="1" baseline="30000" dirty="0">
                <a:solidFill>
                  <a:schemeClr val="tx1">
                    <a:lumMod val="95000"/>
                    <a:lumOff val="5000"/>
                  </a:schemeClr>
                </a:solidFill>
              </a:rPr>
              <a:t>st</a:t>
            </a:r>
            <a:r>
              <a:rPr lang="en-US" sz="2400" b="1" dirty="0">
                <a:solidFill>
                  <a:schemeClr val="tx1">
                    <a:lumMod val="95000"/>
                    <a:lumOff val="5000"/>
                  </a:schemeClr>
                </a:solidFill>
              </a:rPr>
              <a:t> Century</a:t>
            </a:r>
          </a:p>
          <a:p>
            <a:pPr marL="571500" lvl="1"/>
            <a:r>
              <a:rPr lang="en-US" sz="2200" b="1" dirty="0">
                <a:solidFill>
                  <a:schemeClr val="tx1">
                    <a:lumMod val="95000"/>
                    <a:lumOff val="5000"/>
                  </a:schemeClr>
                </a:solidFill>
              </a:rPr>
              <a:t>So Far, all wars in the 21</a:t>
            </a:r>
            <a:r>
              <a:rPr lang="en-US" sz="2200" b="1" baseline="30000" dirty="0">
                <a:solidFill>
                  <a:schemeClr val="tx1">
                    <a:lumMod val="95000"/>
                    <a:lumOff val="5000"/>
                  </a:schemeClr>
                </a:solidFill>
              </a:rPr>
              <a:t>st</a:t>
            </a:r>
            <a:r>
              <a:rPr lang="en-US" sz="2200" b="1" dirty="0">
                <a:solidFill>
                  <a:schemeClr val="tx1">
                    <a:lumMod val="95000"/>
                    <a:lumOff val="5000"/>
                  </a:schemeClr>
                </a:solidFill>
              </a:rPr>
              <a:t> century have been regional conflicts.</a:t>
            </a:r>
          </a:p>
          <a:p>
            <a:pPr marL="571500" lvl="1"/>
            <a:r>
              <a:rPr lang="en-US" sz="2200" b="1" dirty="0">
                <a:solidFill>
                  <a:schemeClr val="tx1">
                    <a:lumMod val="95000"/>
                    <a:lumOff val="5000"/>
                  </a:schemeClr>
                </a:solidFill>
              </a:rPr>
              <a:t>Russia </a:t>
            </a:r>
            <a:r>
              <a:rPr lang="en-US" sz="2200" dirty="0">
                <a:solidFill>
                  <a:schemeClr val="tx1">
                    <a:lumMod val="95000"/>
                    <a:lumOff val="5000"/>
                  </a:schemeClr>
                </a:solidFill>
              </a:rPr>
              <a:t>is the only country truly preparing for a world war conflict.</a:t>
            </a:r>
          </a:p>
          <a:p>
            <a:pPr marL="800100" lvl="2"/>
            <a:r>
              <a:rPr lang="en-US" sz="2400" b="1" i="1" dirty="0"/>
              <a:t>Si vis </a:t>
            </a:r>
            <a:r>
              <a:rPr lang="en-US" sz="2400" b="1" i="1" dirty="0" err="1"/>
              <a:t>pacem</a:t>
            </a:r>
            <a:r>
              <a:rPr lang="en-US" sz="2400" b="1" i="1" dirty="0"/>
              <a:t>, para bellum </a:t>
            </a:r>
            <a:r>
              <a:rPr lang="en-US" dirty="0"/>
              <a:t>Publius Vegetius Renatus, </a:t>
            </a:r>
            <a:r>
              <a:rPr lang="en-US" i="1" dirty="0"/>
              <a:t>De re </a:t>
            </a:r>
            <a:r>
              <a:rPr lang="en-US" i="1" dirty="0" err="1"/>
              <a:t>militari</a:t>
            </a:r>
            <a:r>
              <a:rPr lang="en-US" dirty="0"/>
              <a:t>, 4th Century</a:t>
            </a:r>
          </a:p>
          <a:p>
            <a:pPr marL="800100" lvl="2"/>
            <a:r>
              <a:rPr lang="en-US" sz="2000" b="1" dirty="0">
                <a:solidFill>
                  <a:schemeClr val="tx1">
                    <a:lumMod val="95000"/>
                    <a:lumOff val="5000"/>
                  </a:schemeClr>
                </a:solidFill>
              </a:rPr>
              <a:t>Translation: If you want peace, prepare for war.</a:t>
            </a:r>
          </a:p>
          <a:p>
            <a:pPr marL="571500" lvl="1"/>
            <a:r>
              <a:rPr lang="en-US" sz="2200" b="1" dirty="0">
                <a:solidFill>
                  <a:schemeClr val="tx1">
                    <a:lumMod val="95000"/>
                    <a:lumOff val="5000"/>
                  </a:schemeClr>
                </a:solidFill>
              </a:rPr>
              <a:t>Russia</a:t>
            </a:r>
            <a:r>
              <a:rPr lang="en-US" sz="2200" dirty="0">
                <a:solidFill>
                  <a:schemeClr val="tx1">
                    <a:lumMod val="95000"/>
                    <a:lumOff val="5000"/>
                  </a:schemeClr>
                </a:solidFill>
              </a:rPr>
              <a:t> is learning to fight a more tactical war. Their officers in the field have more authority than their NATO counterparts. They have learned that decentralized command structures are more flexible in combat situations.</a:t>
            </a:r>
          </a:p>
          <a:p>
            <a:pPr marL="571500" lvl="1"/>
            <a:r>
              <a:rPr lang="en-US" sz="2200" dirty="0">
                <a:solidFill>
                  <a:schemeClr val="tx1">
                    <a:lumMod val="95000"/>
                    <a:lumOff val="5000"/>
                  </a:schemeClr>
                </a:solidFill>
              </a:rPr>
              <a:t>They have strengthened their currency by backing the Ruble with gold. Since they did that, the Ruble has gone from 80 Rubles to the dollar on February 22, 2022, up to 138.7150 on March 10, 2022, down to 57.8250 Rubles to the dollar on May 23, 2022.</a:t>
            </a:r>
          </a:p>
          <a:p>
            <a:pPr marL="800100" lvl="2"/>
            <a:endParaRPr lang="en-US" sz="1300" dirty="0">
              <a:solidFill>
                <a:srgbClr val="FFFFFF"/>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dirty="0">
                <a:solidFill>
                  <a:schemeClr val="bg1"/>
                </a:solidFill>
              </a:rPr>
              <a:t>5/23/2022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26</a:t>
            </a:fld>
            <a:endParaRPr lang="en-US">
              <a:solidFill>
                <a:srgbClr val="FFFFFF"/>
              </a:solidFill>
            </a:endParaRPr>
          </a:p>
        </p:txBody>
      </p:sp>
    </p:spTree>
    <p:extLst>
      <p:ext uri="{BB962C8B-B14F-4D97-AF65-F5344CB8AC3E}">
        <p14:creationId xmlns:p14="http://schemas.microsoft.com/office/powerpoint/2010/main" val="3880971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69" y="1696237"/>
            <a:ext cx="10699131" cy="428842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b="1" dirty="0">
                <a:solidFill>
                  <a:schemeClr val="tx1">
                    <a:lumMod val="95000"/>
                    <a:lumOff val="5000"/>
                  </a:schemeClr>
                </a:solidFill>
              </a:rPr>
              <a:t>Russian Ruble to U.S. </a:t>
            </a:r>
            <a:r>
              <a:rPr lang="en-US" sz="2400" b="1">
                <a:solidFill>
                  <a:schemeClr val="tx1">
                    <a:lumMod val="95000"/>
                    <a:lumOff val="5000"/>
                  </a:schemeClr>
                </a:solidFill>
              </a:rPr>
              <a:t>Dollar Chart</a:t>
            </a:r>
            <a:endParaRPr lang="en-US" sz="2400" b="1" dirty="0">
              <a:solidFill>
                <a:schemeClr val="tx1">
                  <a:lumMod val="95000"/>
                  <a:lumOff val="5000"/>
                </a:schemeClr>
              </a:solidFill>
            </a:endParaRPr>
          </a:p>
          <a:p>
            <a:pPr marL="800100" lvl="2"/>
            <a:endParaRPr lang="en-US" sz="1300" dirty="0">
              <a:solidFill>
                <a:srgbClr val="FFFFFF"/>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dirty="0">
                <a:solidFill>
                  <a:schemeClr val="bg1"/>
                </a:solidFill>
              </a:rPr>
              <a:t>5/23/2022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27</a:t>
            </a:fld>
            <a:endParaRPr lang="en-US">
              <a:solidFill>
                <a:srgbClr val="FFFFFF"/>
              </a:solidFill>
            </a:endParaRPr>
          </a:p>
        </p:txBody>
      </p:sp>
      <p:pic>
        <p:nvPicPr>
          <p:cNvPr id="6" name="Picture 5">
            <a:extLst>
              <a:ext uri="{FF2B5EF4-FFF2-40B4-BE49-F238E27FC236}">
                <a16:creationId xmlns:a16="http://schemas.microsoft.com/office/drawing/2014/main" id="{B5C3BAF9-3C60-9416-A869-37AE47CD5E12}"/>
              </a:ext>
            </a:extLst>
          </p:cNvPr>
          <p:cNvPicPr>
            <a:picLocks noChangeAspect="1"/>
          </p:cNvPicPr>
          <p:nvPr/>
        </p:nvPicPr>
        <p:blipFill>
          <a:blip r:embed="rId3"/>
          <a:stretch>
            <a:fillRect/>
          </a:stretch>
        </p:blipFill>
        <p:spPr>
          <a:xfrm>
            <a:off x="1675751" y="2227610"/>
            <a:ext cx="8995208" cy="4001092"/>
          </a:xfrm>
          <a:prstGeom prst="rect">
            <a:avLst/>
          </a:prstGeom>
        </p:spPr>
      </p:pic>
    </p:spTree>
    <p:extLst>
      <p:ext uri="{BB962C8B-B14F-4D97-AF65-F5344CB8AC3E}">
        <p14:creationId xmlns:p14="http://schemas.microsoft.com/office/powerpoint/2010/main" val="3168816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70" y="1696237"/>
            <a:ext cx="8131422" cy="428842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800" b="1" dirty="0">
                <a:solidFill>
                  <a:schemeClr val="tx1">
                    <a:lumMod val="95000"/>
                    <a:lumOff val="5000"/>
                  </a:schemeClr>
                </a:solidFill>
              </a:rPr>
              <a:t>Russian Warfare in the 21</a:t>
            </a:r>
            <a:r>
              <a:rPr lang="en-US" sz="2800" b="1" baseline="30000" dirty="0">
                <a:solidFill>
                  <a:schemeClr val="tx1">
                    <a:lumMod val="95000"/>
                    <a:lumOff val="5000"/>
                  </a:schemeClr>
                </a:solidFill>
              </a:rPr>
              <a:t>st</a:t>
            </a:r>
            <a:r>
              <a:rPr lang="en-US" sz="2800" b="1" dirty="0">
                <a:solidFill>
                  <a:schemeClr val="tx1">
                    <a:lumMod val="95000"/>
                    <a:lumOff val="5000"/>
                  </a:schemeClr>
                </a:solidFill>
              </a:rPr>
              <a:t> Century</a:t>
            </a:r>
          </a:p>
          <a:p>
            <a:pPr marL="571500" lvl="1"/>
            <a:r>
              <a:rPr lang="en-US" sz="2200" b="1" dirty="0">
                <a:solidFill>
                  <a:schemeClr val="tx1">
                    <a:lumMod val="95000"/>
                    <a:lumOff val="5000"/>
                  </a:schemeClr>
                </a:solidFill>
              </a:rPr>
              <a:t>On February 5, 2011, the United States and Russia signed a New START Treaty limiting and reducing “Strategic Offensive Arms” to: </a:t>
            </a:r>
          </a:p>
          <a:p>
            <a:pPr marL="800100" lvl="2"/>
            <a:r>
              <a:rPr lang="en-US" sz="2400" b="1" dirty="0">
                <a:solidFill>
                  <a:schemeClr val="tx1">
                    <a:lumMod val="95000"/>
                    <a:lumOff val="5000"/>
                  </a:schemeClr>
                </a:solidFill>
              </a:rPr>
              <a:t>700 Deployed Intercontinental Ballistic Missiles (ICBMs)</a:t>
            </a:r>
          </a:p>
          <a:p>
            <a:pPr marL="800100" lvl="2"/>
            <a:r>
              <a:rPr lang="en-US" sz="2400" b="1" dirty="0">
                <a:solidFill>
                  <a:schemeClr val="tx1">
                    <a:lumMod val="95000"/>
                    <a:lumOff val="5000"/>
                  </a:schemeClr>
                </a:solidFill>
              </a:rPr>
              <a:t>1,550 Nuclear Warheads</a:t>
            </a:r>
          </a:p>
          <a:p>
            <a:pPr marL="800100" lvl="2"/>
            <a:r>
              <a:rPr lang="en-US" sz="2400" b="1" dirty="0">
                <a:solidFill>
                  <a:schemeClr val="tx1">
                    <a:lumMod val="95000"/>
                    <a:lumOff val="5000"/>
                  </a:schemeClr>
                </a:solidFill>
              </a:rPr>
              <a:t>800 Deployed and Non-Deployed ICBM Launchers</a:t>
            </a:r>
          </a:p>
          <a:p>
            <a:pPr marL="571500" lvl="1"/>
            <a:r>
              <a:rPr lang="en-US" sz="2600" b="1" dirty="0">
                <a:solidFill>
                  <a:schemeClr val="tx1">
                    <a:lumMod val="95000"/>
                    <a:lumOff val="5000"/>
                  </a:schemeClr>
                </a:solidFill>
              </a:rPr>
              <a:t>Notice: Where is Vladimir Putin?</a:t>
            </a:r>
          </a:p>
          <a:p>
            <a:pPr marL="571500" lvl="1"/>
            <a:r>
              <a:rPr lang="en-US" sz="2600" b="1" dirty="0">
                <a:solidFill>
                  <a:schemeClr val="tx1">
                    <a:lumMod val="95000"/>
                    <a:lumOff val="5000"/>
                  </a:schemeClr>
                </a:solidFill>
              </a:rPr>
              <a:t>Why would Russia sign a Treaty like this???</a:t>
            </a:r>
            <a:endParaRPr lang="en-US" sz="2600" dirty="0">
              <a:solidFill>
                <a:srgbClr val="FFFFFF"/>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28</a:t>
            </a:fld>
            <a:endParaRPr lang="en-US">
              <a:solidFill>
                <a:srgbClr val="FFFFFF"/>
              </a:solidFill>
            </a:endParaRPr>
          </a:p>
        </p:txBody>
      </p:sp>
      <p:pic>
        <p:nvPicPr>
          <p:cNvPr id="2" name="Picture 1">
            <a:extLst>
              <a:ext uri="{FF2B5EF4-FFF2-40B4-BE49-F238E27FC236}">
                <a16:creationId xmlns:a16="http://schemas.microsoft.com/office/drawing/2014/main" id="{1DEC50D2-549D-A4A6-20BB-D6798DC0A0CE}"/>
              </a:ext>
            </a:extLst>
          </p:cNvPr>
          <p:cNvPicPr>
            <a:picLocks noChangeAspect="1"/>
          </p:cNvPicPr>
          <p:nvPr/>
        </p:nvPicPr>
        <p:blipFill>
          <a:blip r:embed="rId3"/>
          <a:stretch>
            <a:fillRect/>
          </a:stretch>
        </p:blipFill>
        <p:spPr>
          <a:xfrm>
            <a:off x="9319492" y="2608908"/>
            <a:ext cx="2647950" cy="1724025"/>
          </a:xfrm>
          <a:prstGeom prst="rect">
            <a:avLst/>
          </a:prstGeom>
        </p:spPr>
      </p:pic>
    </p:spTree>
    <p:extLst>
      <p:ext uri="{BB962C8B-B14F-4D97-AF65-F5344CB8AC3E}">
        <p14:creationId xmlns:p14="http://schemas.microsoft.com/office/powerpoint/2010/main" val="2908918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70" y="1696237"/>
            <a:ext cx="8131422" cy="428842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800" b="1" dirty="0">
                <a:solidFill>
                  <a:schemeClr val="tx1">
                    <a:lumMod val="95000"/>
                    <a:lumOff val="5000"/>
                  </a:schemeClr>
                </a:solidFill>
              </a:rPr>
              <a:t>Russian Warfare in the 21</a:t>
            </a:r>
            <a:r>
              <a:rPr lang="en-US" sz="2800" b="1" baseline="30000" dirty="0">
                <a:solidFill>
                  <a:schemeClr val="tx1">
                    <a:lumMod val="95000"/>
                    <a:lumOff val="5000"/>
                  </a:schemeClr>
                </a:solidFill>
              </a:rPr>
              <a:t>st</a:t>
            </a:r>
            <a:r>
              <a:rPr lang="en-US" sz="2800" b="1" dirty="0">
                <a:solidFill>
                  <a:schemeClr val="tx1">
                    <a:lumMod val="95000"/>
                    <a:lumOff val="5000"/>
                  </a:schemeClr>
                </a:solidFill>
              </a:rPr>
              <a:t> Century</a:t>
            </a:r>
          </a:p>
          <a:p>
            <a:pPr marL="571500" lvl="1"/>
            <a:r>
              <a:rPr lang="en-US" sz="2200" b="1" dirty="0">
                <a:solidFill>
                  <a:schemeClr val="tx1">
                    <a:lumMod val="95000"/>
                    <a:lumOff val="5000"/>
                  </a:schemeClr>
                </a:solidFill>
              </a:rPr>
              <a:t>Russia would only sign a treaty like this one if they had an alternative offensive weapons system ready to take its place. </a:t>
            </a:r>
          </a:p>
          <a:p>
            <a:pPr marL="571500" lvl="1"/>
            <a:r>
              <a:rPr lang="en-US" sz="2200" b="1" dirty="0">
                <a:solidFill>
                  <a:schemeClr val="tx1">
                    <a:lumMod val="95000"/>
                    <a:lumOff val="5000"/>
                  </a:schemeClr>
                </a:solidFill>
              </a:rPr>
              <a:t>Every treaty the Russians ever made with the USA has always given the Russians an advantage.</a:t>
            </a:r>
          </a:p>
          <a:p>
            <a:pPr marL="800100" lvl="2"/>
            <a:r>
              <a:rPr lang="en-US" sz="2000" b="1" dirty="0">
                <a:solidFill>
                  <a:schemeClr val="tx1">
                    <a:lumMod val="95000"/>
                    <a:lumOff val="5000"/>
                  </a:schemeClr>
                </a:solidFill>
              </a:rPr>
              <a:t>“Treaties are like piecrust, made to be broken.” Vladimir Lenin</a:t>
            </a:r>
          </a:p>
          <a:p>
            <a:pPr marL="800100" lvl="2"/>
            <a:r>
              <a:rPr lang="en-US" sz="2000" b="1" dirty="0">
                <a:solidFill>
                  <a:schemeClr val="tx1">
                    <a:lumMod val="95000"/>
                    <a:lumOff val="5000"/>
                  </a:schemeClr>
                </a:solidFill>
              </a:rPr>
              <a:t>Treaties are tools used by politicians to advance their own purposes.</a:t>
            </a: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29</a:t>
            </a:fld>
            <a:endParaRPr lang="en-US">
              <a:solidFill>
                <a:srgbClr val="FFFFFF"/>
              </a:solidFill>
            </a:endParaRPr>
          </a:p>
        </p:txBody>
      </p:sp>
      <p:pic>
        <p:nvPicPr>
          <p:cNvPr id="7" name="Picture 6">
            <a:extLst>
              <a:ext uri="{FF2B5EF4-FFF2-40B4-BE49-F238E27FC236}">
                <a16:creationId xmlns:a16="http://schemas.microsoft.com/office/drawing/2014/main" id="{413231B8-401A-7136-9C76-DF7831577137}"/>
              </a:ext>
            </a:extLst>
          </p:cNvPr>
          <p:cNvPicPr>
            <a:picLocks noChangeAspect="1"/>
          </p:cNvPicPr>
          <p:nvPr/>
        </p:nvPicPr>
        <p:blipFill>
          <a:blip r:embed="rId3"/>
          <a:stretch>
            <a:fillRect/>
          </a:stretch>
        </p:blipFill>
        <p:spPr>
          <a:xfrm>
            <a:off x="9422105" y="1591652"/>
            <a:ext cx="2667282" cy="3656942"/>
          </a:xfrm>
          <a:prstGeom prst="rect">
            <a:avLst/>
          </a:prstGeom>
        </p:spPr>
      </p:pic>
    </p:spTree>
    <p:extLst>
      <p:ext uri="{BB962C8B-B14F-4D97-AF65-F5344CB8AC3E}">
        <p14:creationId xmlns:p14="http://schemas.microsoft.com/office/powerpoint/2010/main" val="3760232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p:txBody>
          <a:bodyPr>
            <a:normAutofit/>
          </a:bodyPr>
          <a:lstStyle/>
          <a:p>
            <a:r>
              <a:rPr lang="en-US" sz="5400" dirty="0"/>
              <a:t>The Seven Letters</a:t>
            </a:r>
            <a:endParaRPr lang="en-US" dirty="0"/>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273388" y="2514599"/>
            <a:ext cx="7253056" cy="3744157"/>
          </a:xfrm>
        </p:spPr>
        <p:txBody>
          <a:bodyPr>
            <a:normAutofit fontScale="92500" lnSpcReduction="10000"/>
          </a:bodyPr>
          <a:lstStyle/>
          <a:p>
            <a:pPr marL="342900" indent="-342900">
              <a:buFont typeface="Arial" panose="020B0604020202020204" pitchFamily="34" charset="0"/>
              <a:buChar char="•"/>
            </a:pPr>
            <a:r>
              <a:rPr lang="en-US" sz="2000" dirty="0"/>
              <a:t>When a few sheets of papyrus was delivered to John Mark, he returned to prayer and being a scribe, he found himself recording seven letters dictated by Yahushua (Jesus) personally.</a:t>
            </a:r>
          </a:p>
          <a:p>
            <a:pPr marL="342900" indent="-342900">
              <a:buFont typeface="Arial" panose="020B0604020202020204" pitchFamily="34" charset="0"/>
              <a:buChar char="•"/>
            </a:pPr>
            <a:r>
              <a:rPr lang="en-US" dirty="0"/>
              <a:t>Since five of the seven letters were critical of the seven assemblies in Asia Minor, he though the Apostles would end the project at this point.</a:t>
            </a:r>
          </a:p>
          <a:p>
            <a:pPr marL="342900" indent="-342900">
              <a:buFont typeface="Arial" panose="020B0604020202020204" pitchFamily="34" charset="0"/>
              <a:buChar char="•"/>
            </a:pPr>
            <a:r>
              <a:rPr lang="en-US" sz="2000" dirty="0"/>
              <a:t>The Apostles agreed with the letters and commissioned John Mark to continue.</a:t>
            </a:r>
          </a:p>
          <a:p>
            <a:pPr marL="571500" lvl="1" indent="-342900"/>
            <a:r>
              <a:rPr lang="en-US" dirty="0"/>
              <a:t>It should be noted though that much of the Eastern Orthodox Churches do not accept the Book of Revelation. </a:t>
            </a:r>
          </a:p>
          <a:p>
            <a:pPr marL="571500" lvl="1" indent="-342900"/>
            <a:r>
              <a:rPr lang="en-US" dirty="0"/>
              <a:t>Even Martin Luther considered the book confusing.</a:t>
            </a:r>
          </a:p>
          <a:p>
            <a:endParaRPr lang="en-US" sz="2000" dirty="0"/>
          </a:p>
          <a:p>
            <a:endParaRPr lang="en-US" dirty="0"/>
          </a:p>
        </p:txBody>
      </p:sp>
      <p:pic>
        <p:nvPicPr>
          <p:cNvPr id="8" name="Picture Placeholder 7" descr="mountains under the night sky just before dawn">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rotWithShape="1">
          <a:blip r:embed="rId2"/>
          <a:srcRect l="71" r="71"/>
          <a:stretch/>
        </p:blipFill>
        <p:spPr/>
      </p:pic>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p:txBody>
          <a:bodyPr/>
          <a:lstStyle/>
          <a:p>
            <a:r>
              <a:rPr lang="en-US" dirty="0"/>
              <a:t>5/2/2022</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The Four horsemen of the Apocalypse</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3</a:t>
            </a:fld>
            <a:endParaRPr lang="en-US" dirty="0"/>
          </a:p>
        </p:txBody>
      </p:sp>
    </p:spTree>
    <p:extLst>
      <p:ext uri="{BB962C8B-B14F-4D97-AF65-F5344CB8AC3E}">
        <p14:creationId xmlns:p14="http://schemas.microsoft.com/office/powerpoint/2010/main" val="2783003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70" y="1696237"/>
            <a:ext cx="8131422" cy="428842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800" b="1" dirty="0">
                <a:solidFill>
                  <a:schemeClr val="tx1">
                    <a:lumMod val="95000"/>
                    <a:lumOff val="5000"/>
                  </a:schemeClr>
                </a:solidFill>
              </a:rPr>
              <a:t>Russian Warfare in the 21</a:t>
            </a:r>
            <a:r>
              <a:rPr lang="en-US" sz="2800" b="1" baseline="30000" dirty="0">
                <a:solidFill>
                  <a:schemeClr val="tx1">
                    <a:lumMod val="95000"/>
                    <a:lumOff val="5000"/>
                  </a:schemeClr>
                </a:solidFill>
              </a:rPr>
              <a:t>st</a:t>
            </a:r>
            <a:r>
              <a:rPr lang="en-US" sz="2800" b="1" dirty="0">
                <a:solidFill>
                  <a:schemeClr val="tx1">
                    <a:lumMod val="95000"/>
                    <a:lumOff val="5000"/>
                  </a:schemeClr>
                </a:solidFill>
              </a:rPr>
              <a:t> Century</a:t>
            </a:r>
          </a:p>
          <a:p>
            <a:pPr marL="571500" lvl="1"/>
            <a:r>
              <a:rPr lang="en-US" sz="2200" b="1" dirty="0">
                <a:solidFill>
                  <a:schemeClr val="tx1">
                    <a:lumMod val="95000"/>
                    <a:lumOff val="5000"/>
                  </a:schemeClr>
                </a:solidFill>
              </a:rPr>
              <a:t>After World War II, the Russians were also part of the race to obtain German Technology.</a:t>
            </a:r>
          </a:p>
          <a:p>
            <a:pPr marL="571500" lvl="1"/>
            <a:r>
              <a:rPr lang="en-US" sz="2200" b="1" dirty="0">
                <a:solidFill>
                  <a:schemeClr val="tx1">
                    <a:lumMod val="95000"/>
                    <a:lumOff val="5000"/>
                  </a:schemeClr>
                </a:solidFill>
              </a:rPr>
              <a:t>The Russians initiated Operation </a:t>
            </a:r>
            <a:r>
              <a:rPr lang="en-US" sz="2200" b="1" dirty="0" err="1">
                <a:solidFill>
                  <a:schemeClr val="tx1">
                    <a:lumMod val="95000"/>
                    <a:lumOff val="5000"/>
                  </a:schemeClr>
                </a:solidFill>
              </a:rPr>
              <a:t>Osoaviakhim</a:t>
            </a:r>
            <a:r>
              <a:rPr lang="en-US" sz="2200" b="1" dirty="0">
                <a:solidFill>
                  <a:schemeClr val="tx1">
                    <a:lumMod val="95000"/>
                    <a:lumOff val="5000"/>
                  </a:schemeClr>
                </a:solidFill>
              </a:rPr>
              <a:t> to bring 2,200 technical specialists to the Soviet Union.</a:t>
            </a:r>
          </a:p>
          <a:p>
            <a:pPr marL="571500" lvl="1"/>
            <a:r>
              <a:rPr lang="en-US" sz="2200" b="1" dirty="0">
                <a:solidFill>
                  <a:schemeClr val="tx1">
                    <a:lumMod val="95000"/>
                    <a:lumOff val="5000"/>
                  </a:schemeClr>
                </a:solidFill>
              </a:rPr>
              <a:t>What Most Observers Fail to Understand is that the Nazis had a plan for how they out apportion their technology to the Allies.</a:t>
            </a:r>
          </a:p>
          <a:p>
            <a:pPr marL="571500" lvl="1"/>
            <a:r>
              <a:rPr lang="en-US" sz="2200" b="1" dirty="0">
                <a:solidFill>
                  <a:schemeClr val="tx1">
                    <a:lumMod val="95000"/>
                    <a:lumOff val="5000"/>
                  </a:schemeClr>
                </a:solidFill>
              </a:rPr>
              <a:t>On August 10, 1944, the </a:t>
            </a:r>
            <a:r>
              <a:rPr lang="el-GR" sz="2200" b="1" dirty="0">
                <a:solidFill>
                  <a:schemeClr val="tx1">
                    <a:lumMod val="95000"/>
                    <a:lumOff val="5000"/>
                  </a:schemeClr>
                </a:solidFill>
              </a:rPr>
              <a:t>ϟϟ</a:t>
            </a:r>
            <a:r>
              <a:rPr lang="en-US" sz="2200" b="1" dirty="0">
                <a:solidFill>
                  <a:schemeClr val="tx1">
                    <a:lumMod val="95000"/>
                    <a:lumOff val="5000"/>
                  </a:schemeClr>
                </a:solidFill>
              </a:rPr>
              <a:t> organized a meeting at the Hotel Maison Rouge in Strasbourg, France. Every major industrialist was in attendance at that meeting.</a:t>
            </a:r>
          </a:p>
          <a:p>
            <a:pPr marL="571500" lvl="1"/>
            <a:r>
              <a:rPr lang="en-US" sz="2200" b="1" dirty="0">
                <a:solidFill>
                  <a:schemeClr val="tx1">
                    <a:lumMod val="95000"/>
                    <a:lumOff val="5000"/>
                  </a:schemeClr>
                </a:solidFill>
              </a:rPr>
              <a:t>Lt. General Dr. Otto </a:t>
            </a:r>
            <a:r>
              <a:rPr lang="en-US" sz="2200" b="1" dirty="0" err="1">
                <a:solidFill>
                  <a:schemeClr val="tx1">
                    <a:lumMod val="95000"/>
                    <a:lumOff val="5000"/>
                  </a:schemeClr>
                </a:solidFill>
              </a:rPr>
              <a:t>Schied</a:t>
            </a:r>
            <a:r>
              <a:rPr lang="en-US" sz="2200" b="1" dirty="0">
                <a:solidFill>
                  <a:schemeClr val="tx1">
                    <a:lumMod val="95000"/>
                    <a:lumOff val="5000"/>
                  </a:schemeClr>
                </a:solidFill>
              </a:rPr>
              <a:t> chaired the meeting.</a:t>
            </a: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30</a:t>
            </a:fld>
            <a:endParaRPr lang="en-US">
              <a:solidFill>
                <a:srgbClr val="FFFFFF"/>
              </a:solidFill>
            </a:endParaRPr>
          </a:p>
        </p:txBody>
      </p:sp>
      <p:pic>
        <p:nvPicPr>
          <p:cNvPr id="2" name="Picture 1" descr="SS Lt. General Dr. Otto Schied">
            <a:extLst>
              <a:ext uri="{FF2B5EF4-FFF2-40B4-BE49-F238E27FC236}">
                <a16:creationId xmlns:a16="http://schemas.microsoft.com/office/drawing/2014/main" id="{63D80F78-D4AF-9F58-9678-67BB5B1E8F19}"/>
              </a:ext>
            </a:extLst>
          </p:cNvPr>
          <p:cNvPicPr>
            <a:picLocks noChangeAspect="1"/>
          </p:cNvPicPr>
          <p:nvPr/>
        </p:nvPicPr>
        <p:blipFill>
          <a:blip r:embed="rId3"/>
          <a:stretch>
            <a:fillRect/>
          </a:stretch>
        </p:blipFill>
        <p:spPr>
          <a:xfrm>
            <a:off x="9485096" y="2008638"/>
            <a:ext cx="2371725" cy="3333750"/>
          </a:xfrm>
          <a:prstGeom prst="rect">
            <a:avLst/>
          </a:prstGeom>
        </p:spPr>
      </p:pic>
    </p:spTree>
    <p:extLst>
      <p:ext uri="{BB962C8B-B14F-4D97-AF65-F5344CB8AC3E}">
        <p14:creationId xmlns:p14="http://schemas.microsoft.com/office/powerpoint/2010/main" val="2363723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70" y="1696237"/>
            <a:ext cx="8131422" cy="428842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800" b="1" dirty="0">
                <a:solidFill>
                  <a:schemeClr val="tx1">
                    <a:lumMod val="95000"/>
                    <a:lumOff val="5000"/>
                  </a:schemeClr>
                </a:solidFill>
              </a:rPr>
              <a:t>Russian Warfare in the 21</a:t>
            </a:r>
            <a:r>
              <a:rPr lang="en-US" sz="2800" b="1" baseline="30000" dirty="0">
                <a:solidFill>
                  <a:schemeClr val="tx1">
                    <a:lumMod val="95000"/>
                    <a:lumOff val="5000"/>
                  </a:schemeClr>
                </a:solidFill>
              </a:rPr>
              <a:t>st</a:t>
            </a:r>
            <a:r>
              <a:rPr lang="en-US" sz="2800" b="1" dirty="0">
                <a:solidFill>
                  <a:schemeClr val="tx1">
                    <a:lumMod val="95000"/>
                    <a:lumOff val="5000"/>
                  </a:schemeClr>
                </a:solidFill>
              </a:rPr>
              <a:t> Century</a:t>
            </a:r>
          </a:p>
          <a:p>
            <a:pPr marL="571500" lvl="1"/>
            <a:r>
              <a:rPr lang="en-US" sz="2200" b="1" dirty="0">
                <a:solidFill>
                  <a:schemeClr val="tx1">
                    <a:lumMod val="95000"/>
                    <a:lumOff val="5000"/>
                  </a:schemeClr>
                </a:solidFill>
              </a:rPr>
              <a:t>This meeting at the Hotel Maison Rouge in Strasbourg, France was under very heavy guard using top </a:t>
            </a:r>
            <a:r>
              <a:rPr lang="en-US" sz="2200" b="1" i="1" dirty="0">
                <a:solidFill>
                  <a:schemeClr val="tx1">
                    <a:lumMod val="95000"/>
                    <a:lumOff val="5000"/>
                  </a:schemeClr>
                </a:solidFill>
              </a:rPr>
              <a:t>SS</a:t>
            </a:r>
            <a:r>
              <a:rPr lang="en-US" sz="2200" b="1" dirty="0">
                <a:solidFill>
                  <a:schemeClr val="tx1">
                    <a:lumMod val="95000"/>
                    <a:lumOff val="5000"/>
                  </a:schemeClr>
                </a:solidFill>
              </a:rPr>
              <a:t> men with orders to “shoot first, ask questions later! "Allied forces were just 100 miles west of this location when the meeting was going on.</a:t>
            </a:r>
          </a:p>
          <a:p>
            <a:pPr marL="571500" lvl="1"/>
            <a:r>
              <a:rPr lang="en-US" sz="2200" b="1" dirty="0">
                <a:solidFill>
                  <a:schemeClr val="tx1">
                    <a:lumMod val="95000"/>
                    <a:lumOff val="5000"/>
                  </a:schemeClr>
                </a:solidFill>
              </a:rPr>
              <a:t>The plan, probably designed by Dr. </a:t>
            </a:r>
            <a:r>
              <a:rPr lang="en-US" sz="2200" b="1" dirty="0" err="1">
                <a:solidFill>
                  <a:schemeClr val="tx1">
                    <a:lumMod val="95000"/>
                    <a:lumOff val="5000"/>
                  </a:schemeClr>
                </a:solidFill>
              </a:rPr>
              <a:t>Schied</a:t>
            </a:r>
            <a:r>
              <a:rPr lang="en-US" sz="2200" b="1" dirty="0">
                <a:solidFill>
                  <a:schemeClr val="tx1">
                    <a:lumMod val="95000"/>
                    <a:lumOff val="5000"/>
                  </a:schemeClr>
                </a:solidFill>
              </a:rPr>
              <a:t> and Martin Borman called for an allocation of technology between the United States, Great Britain and France, and the Soviet Union. They would form 700-800 corporations to assist in the allocation of this technology.</a:t>
            </a: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31</a:t>
            </a:fld>
            <a:endParaRPr lang="en-US">
              <a:solidFill>
                <a:srgbClr val="FFFFFF"/>
              </a:solidFill>
            </a:endParaRPr>
          </a:p>
        </p:txBody>
      </p:sp>
      <p:pic>
        <p:nvPicPr>
          <p:cNvPr id="6" name="Picture 5">
            <a:extLst>
              <a:ext uri="{FF2B5EF4-FFF2-40B4-BE49-F238E27FC236}">
                <a16:creationId xmlns:a16="http://schemas.microsoft.com/office/drawing/2014/main" id="{84B70A96-F739-4E29-58AC-3C5226D1E407}"/>
              </a:ext>
            </a:extLst>
          </p:cNvPr>
          <p:cNvPicPr>
            <a:picLocks noChangeAspect="1"/>
          </p:cNvPicPr>
          <p:nvPr/>
        </p:nvPicPr>
        <p:blipFill>
          <a:blip r:embed="rId3"/>
          <a:stretch>
            <a:fillRect/>
          </a:stretch>
        </p:blipFill>
        <p:spPr>
          <a:xfrm>
            <a:off x="9437006" y="1991441"/>
            <a:ext cx="2467905" cy="3179141"/>
          </a:xfrm>
          <a:prstGeom prst="rect">
            <a:avLst/>
          </a:prstGeom>
        </p:spPr>
      </p:pic>
    </p:spTree>
    <p:extLst>
      <p:ext uri="{BB962C8B-B14F-4D97-AF65-F5344CB8AC3E}">
        <p14:creationId xmlns:p14="http://schemas.microsoft.com/office/powerpoint/2010/main" val="1536689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69" y="1696237"/>
            <a:ext cx="10267879" cy="428842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800" b="1" dirty="0">
                <a:solidFill>
                  <a:schemeClr val="tx1">
                    <a:lumMod val="95000"/>
                    <a:lumOff val="5000"/>
                  </a:schemeClr>
                </a:solidFill>
              </a:rPr>
              <a:t>The Goal of the </a:t>
            </a:r>
            <a:r>
              <a:rPr lang="el-GR" sz="3200" b="1" dirty="0"/>
              <a:t>ϞϞ</a:t>
            </a:r>
            <a:r>
              <a:rPr lang="en-US" sz="2800" b="1" dirty="0">
                <a:solidFill>
                  <a:schemeClr val="tx1">
                    <a:lumMod val="95000"/>
                    <a:lumOff val="5000"/>
                  </a:schemeClr>
                </a:solidFill>
              </a:rPr>
              <a:t> </a:t>
            </a:r>
            <a:r>
              <a:rPr lang="en-US" sz="2400" dirty="0">
                <a:solidFill>
                  <a:schemeClr val="tx1">
                    <a:lumMod val="95000"/>
                    <a:lumOff val="5000"/>
                  </a:schemeClr>
                </a:solidFill>
              </a:rPr>
              <a:t>was to allocate their technology evenly between the West and the Soviet Union so as to create a Cold War that would last for decades.</a:t>
            </a:r>
            <a:endParaRPr lang="en-US" sz="2800" dirty="0">
              <a:solidFill>
                <a:schemeClr val="tx1">
                  <a:lumMod val="95000"/>
                  <a:lumOff val="5000"/>
                </a:schemeClr>
              </a:solidFill>
            </a:endParaRPr>
          </a:p>
          <a:p>
            <a:pPr marL="342900" indent="-228600">
              <a:lnSpc>
                <a:spcPct val="90000"/>
              </a:lnSpc>
              <a:buFont typeface="Arial" panose="020B0604020202020204" pitchFamily="34" charset="0"/>
              <a:buChar char="•"/>
            </a:pPr>
            <a:r>
              <a:rPr lang="en-US" sz="2800" b="1" dirty="0">
                <a:solidFill>
                  <a:schemeClr val="tx1">
                    <a:lumMod val="95000"/>
                    <a:lumOff val="5000"/>
                  </a:schemeClr>
                </a:solidFill>
              </a:rPr>
              <a:t>The Technology Allocated to the Soviet Union was Radar Technology discovered after their Disaster at Hamburg. </a:t>
            </a:r>
          </a:p>
          <a:p>
            <a:pPr marL="342900" indent="-228600">
              <a:lnSpc>
                <a:spcPct val="90000"/>
              </a:lnSpc>
              <a:buFont typeface="Arial" panose="020B0604020202020204" pitchFamily="34" charset="0"/>
              <a:buChar char="•"/>
            </a:pPr>
            <a:r>
              <a:rPr lang="en-US" sz="2800" b="1" spc="-50" dirty="0">
                <a:solidFill>
                  <a:schemeClr val="tx1">
                    <a:lumMod val="95000"/>
                    <a:lumOff val="5000"/>
                  </a:schemeClr>
                </a:solidFill>
              </a:rPr>
              <a:t>The Germans </a:t>
            </a:r>
            <a:r>
              <a:rPr lang="en-US" sz="2400" spc="-50" dirty="0">
                <a:solidFill>
                  <a:schemeClr val="tx1">
                    <a:lumMod val="95000"/>
                    <a:lumOff val="5000"/>
                  </a:schemeClr>
                </a:solidFill>
              </a:rPr>
              <a:t>applied the Electro-Magnetic Theories of James Clerk Maxwell (1831-1879) to their radar technology. </a:t>
            </a:r>
            <a:endParaRPr lang="en-US" sz="2800" spc="-50" dirty="0">
              <a:solidFill>
                <a:schemeClr val="tx1">
                  <a:lumMod val="95000"/>
                  <a:lumOff val="5000"/>
                </a:schemeClr>
              </a:solidFill>
            </a:endParaRPr>
          </a:p>
          <a:p>
            <a:pPr marL="342900" indent="-228600">
              <a:lnSpc>
                <a:spcPct val="90000"/>
              </a:lnSpc>
              <a:buFont typeface="Arial" panose="020B0604020202020204" pitchFamily="34" charset="0"/>
              <a:buChar char="•"/>
            </a:pPr>
            <a:r>
              <a:rPr lang="en-US" sz="2800" b="1" spc="-50" dirty="0">
                <a:solidFill>
                  <a:schemeClr val="tx1">
                    <a:lumMod val="95000"/>
                    <a:lumOff val="5000"/>
                  </a:schemeClr>
                </a:solidFill>
              </a:rPr>
              <a:t>The Germans</a:t>
            </a:r>
            <a:r>
              <a:rPr lang="en-US" sz="2800" spc="-50" dirty="0">
                <a:solidFill>
                  <a:schemeClr val="tx1">
                    <a:lumMod val="95000"/>
                    <a:lumOff val="5000"/>
                  </a:schemeClr>
                </a:solidFill>
              </a:rPr>
              <a:t> </a:t>
            </a:r>
            <a:r>
              <a:rPr lang="en-US" sz="2400" spc="-50" dirty="0">
                <a:solidFill>
                  <a:schemeClr val="tx1">
                    <a:lumMod val="95000"/>
                    <a:lumOff val="5000"/>
                  </a:schemeClr>
                </a:solidFill>
              </a:rPr>
              <a:t>mostly used this technology against the Soviet Union because their air force was not as advanced as the United States’ and Great Britain’s air forces were.</a:t>
            </a:r>
            <a:endParaRPr lang="en-US" sz="2800" spc="-50" dirty="0">
              <a:solidFill>
                <a:schemeClr val="tx1">
                  <a:lumMod val="95000"/>
                  <a:lumOff val="5000"/>
                </a:schemeClr>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32</a:t>
            </a:fld>
            <a:endParaRPr lang="en-US">
              <a:solidFill>
                <a:srgbClr val="FFFFFF"/>
              </a:solidFill>
            </a:endParaRPr>
          </a:p>
        </p:txBody>
      </p:sp>
    </p:spTree>
    <p:extLst>
      <p:ext uri="{BB962C8B-B14F-4D97-AF65-F5344CB8AC3E}">
        <p14:creationId xmlns:p14="http://schemas.microsoft.com/office/powerpoint/2010/main" val="1432503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70" y="1696237"/>
            <a:ext cx="8131422" cy="4288429"/>
          </a:xfrm>
        </p:spPr>
        <p:txBody>
          <a:bodyPr vert="horz" lIns="91440" tIns="45720" rIns="91440" bIns="45720" rtlCol="0" anchor="t">
            <a:normAutofit lnSpcReduction="10000"/>
          </a:bodyPr>
          <a:lstStyle/>
          <a:p>
            <a:pPr marL="342900" indent="-228600">
              <a:lnSpc>
                <a:spcPct val="90000"/>
              </a:lnSpc>
              <a:buFont typeface="Arial" panose="020B0604020202020204" pitchFamily="34" charset="0"/>
              <a:buChar char="•"/>
            </a:pPr>
            <a:r>
              <a:rPr lang="en-US" sz="2800" b="1" dirty="0">
                <a:solidFill>
                  <a:schemeClr val="tx1">
                    <a:lumMod val="95000"/>
                    <a:lumOff val="5000"/>
                  </a:schemeClr>
                </a:solidFill>
              </a:rPr>
              <a:t>The Soviet Union </a:t>
            </a:r>
            <a:r>
              <a:rPr lang="en-US" sz="2400" dirty="0">
                <a:solidFill>
                  <a:schemeClr val="tx1">
                    <a:lumMod val="95000"/>
                    <a:lumOff val="5000"/>
                  </a:schemeClr>
                </a:solidFill>
              </a:rPr>
              <a:t>was allocated this Radar Technology after the War.</a:t>
            </a:r>
          </a:p>
          <a:p>
            <a:pPr marL="342900" indent="-228600">
              <a:lnSpc>
                <a:spcPct val="90000"/>
              </a:lnSpc>
              <a:buFont typeface="Arial" panose="020B0604020202020204" pitchFamily="34" charset="0"/>
              <a:buChar char="•"/>
            </a:pPr>
            <a:r>
              <a:rPr lang="en-US" sz="2800" b="1" dirty="0">
                <a:solidFill>
                  <a:schemeClr val="tx1">
                    <a:lumMod val="95000"/>
                    <a:lumOff val="5000"/>
                  </a:schemeClr>
                </a:solidFill>
              </a:rPr>
              <a:t>Scientists from the Soviet </a:t>
            </a:r>
            <a:r>
              <a:rPr lang="en-US" sz="2400" dirty="0">
                <a:solidFill>
                  <a:schemeClr val="tx1">
                    <a:lumMod val="95000"/>
                    <a:lumOff val="5000"/>
                  </a:schemeClr>
                </a:solidFill>
              </a:rPr>
              <a:t>Union used this technology to create </a:t>
            </a:r>
            <a:r>
              <a:rPr lang="en-US" sz="2800" b="1" dirty="0">
                <a:solidFill>
                  <a:schemeClr val="tx1">
                    <a:lumMod val="95000"/>
                    <a:lumOff val="5000"/>
                  </a:schemeClr>
                </a:solidFill>
              </a:rPr>
              <a:t>Scalar Magnetics</a:t>
            </a:r>
            <a:r>
              <a:rPr lang="en-US" sz="2800" b="1" i="1" dirty="0">
                <a:solidFill>
                  <a:schemeClr val="tx1">
                    <a:lumMod val="95000"/>
                    <a:lumOff val="5000"/>
                  </a:schemeClr>
                </a:solidFill>
              </a:rPr>
              <a:t> </a:t>
            </a:r>
            <a:r>
              <a:rPr lang="en-US" sz="2400" dirty="0">
                <a:solidFill>
                  <a:schemeClr val="tx1">
                    <a:lumMod val="95000"/>
                    <a:lumOff val="5000"/>
                  </a:schemeClr>
                </a:solidFill>
              </a:rPr>
              <a:t>in an effort to nullify the Nuclear Missiles of the United States and Great Britain.</a:t>
            </a:r>
          </a:p>
          <a:p>
            <a:pPr marL="342900" indent="-228600">
              <a:lnSpc>
                <a:spcPct val="90000"/>
              </a:lnSpc>
              <a:buFont typeface="Arial" panose="020B0604020202020204" pitchFamily="34" charset="0"/>
              <a:buChar char="•"/>
            </a:pPr>
            <a:r>
              <a:rPr lang="en-US" sz="2400" dirty="0">
                <a:solidFill>
                  <a:schemeClr val="tx1">
                    <a:lumMod val="95000"/>
                    <a:lumOff val="5000"/>
                  </a:schemeClr>
                </a:solidFill>
              </a:rPr>
              <a:t>While the </a:t>
            </a:r>
            <a:r>
              <a:rPr lang="en-US" sz="2400" b="1" dirty="0">
                <a:solidFill>
                  <a:schemeClr val="tx1">
                    <a:lumMod val="95000"/>
                    <a:lumOff val="5000"/>
                  </a:schemeClr>
                </a:solidFill>
              </a:rPr>
              <a:t>Soviet Union</a:t>
            </a:r>
            <a:r>
              <a:rPr lang="en-US" sz="2400" dirty="0">
                <a:solidFill>
                  <a:schemeClr val="tx1">
                    <a:lumMod val="95000"/>
                    <a:lumOff val="5000"/>
                  </a:schemeClr>
                </a:solidFill>
              </a:rPr>
              <a:t> was advancing technology using Maxwell’s </a:t>
            </a:r>
            <a:r>
              <a:rPr lang="en-US" sz="2400" b="1" dirty="0">
                <a:solidFill>
                  <a:schemeClr val="tx1">
                    <a:lumMod val="95000"/>
                    <a:lumOff val="5000"/>
                  </a:schemeClr>
                </a:solidFill>
              </a:rPr>
              <a:t>Theory of the Unification of Electricity </a:t>
            </a:r>
            <a:r>
              <a:rPr lang="en-US" sz="2400" dirty="0">
                <a:solidFill>
                  <a:schemeClr val="tx1">
                    <a:lumMod val="95000"/>
                    <a:lumOff val="5000"/>
                  </a:schemeClr>
                </a:solidFill>
              </a:rPr>
              <a:t>with Magnetism, the West relied on Nuclear Technology and Robert McNamara’s “Mutually Assured Destruction”</a:t>
            </a:r>
            <a:r>
              <a:rPr lang="en-US" sz="2400" b="1" dirty="0">
                <a:solidFill>
                  <a:schemeClr val="tx1">
                    <a:lumMod val="95000"/>
                    <a:lumOff val="5000"/>
                  </a:schemeClr>
                </a:solidFill>
              </a:rPr>
              <a:t>(MAD)</a:t>
            </a:r>
            <a:r>
              <a:rPr lang="en-US" sz="2400" dirty="0">
                <a:solidFill>
                  <a:schemeClr val="tx1">
                    <a:lumMod val="95000"/>
                    <a:lumOff val="5000"/>
                  </a:schemeClr>
                </a:solidFill>
              </a:rPr>
              <a:t> Theory as a deterrent to Nuclear War. </a:t>
            </a:r>
            <a:endParaRPr lang="en-US" sz="2800" dirty="0">
              <a:solidFill>
                <a:schemeClr val="tx1">
                  <a:lumMod val="95000"/>
                  <a:lumOff val="5000"/>
                </a:schemeClr>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33</a:t>
            </a:fld>
            <a:endParaRPr lang="en-US">
              <a:solidFill>
                <a:srgbClr val="FFFFFF"/>
              </a:solidFill>
            </a:endParaRPr>
          </a:p>
        </p:txBody>
      </p:sp>
      <p:grpSp>
        <p:nvGrpSpPr>
          <p:cNvPr id="7" name="Group 6">
            <a:extLst>
              <a:ext uri="{FF2B5EF4-FFF2-40B4-BE49-F238E27FC236}">
                <a16:creationId xmlns:a16="http://schemas.microsoft.com/office/drawing/2014/main" id="{518121C5-CB61-1984-6D0F-BDF6F037C210}"/>
              </a:ext>
            </a:extLst>
          </p:cNvPr>
          <p:cNvGrpSpPr/>
          <p:nvPr/>
        </p:nvGrpSpPr>
        <p:grpSpPr>
          <a:xfrm>
            <a:off x="9623209" y="2001702"/>
            <a:ext cx="2185214" cy="3534372"/>
            <a:chOff x="9623209" y="2001702"/>
            <a:chExt cx="2185214" cy="3534372"/>
          </a:xfrm>
        </p:grpSpPr>
        <p:pic>
          <p:nvPicPr>
            <p:cNvPr id="2" name="Picture 1">
              <a:extLst>
                <a:ext uri="{FF2B5EF4-FFF2-40B4-BE49-F238E27FC236}">
                  <a16:creationId xmlns:a16="http://schemas.microsoft.com/office/drawing/2014/main" id="{A4059E65-9B1E-262D-F8FC-C23E7074F1E2}"/>
                </a:ext>
              </a:extLst>
            </p:cNvPr>
            <p:cNvPicPr>
              <a:picLocks noChangeAspect="1"/>
            </p:cNvPicPr>
            <p:nvPr/>
          </p:nvPicPr>
          <p:blipFill>
            <a:blip r:embed="rId3"/>
            <a:stretch>
              <a:fillRect/>
            </a:stretch>
          </p:blipFill>
          <p:spPr>
            <a:xfrm>
              <a:off x="9623209" y="2001702"/>
              <a:ext cx="2095500" cy="2619375"/>
            </a:xfrm>
            <a:prstGeom prst="rect">
              <a:avLst/>
            </a:prstGeom>
          </p:spPr>
        </p:pic>
        <p:sp>
          <p:nvSpPr>
            <p:cNvPr id="6" name="TextBox 5">
              <a:extLst>
                <a:ext uri="{FF2B5EF4-FFF2-40B4-BE49-F238E27FC236}">
                  <a16:creationId xmlns:a16="http://schemas.microsoft.com/office/drawing/2014/main" id="{7404D21E-58F5-2F3C-0378-33ABA756786B}"/>
                </a:ext>
              </a:extLst>
            </p:cNvPr>
            <p:cNvSpPr txBox="1"/>
            <p:nvPr/>
          </p:nvSpPr>
          <p:spPr>
            <a:xfrm>
              <a:off x="9623209" y="4735855"/>
              <a:ext cx="2185214" cy="800219"/>
            </a:xfrm>
            <a:prstGeom prst="rect">
              <a:avLst/>
            </a:prstGeom>
            <a:noFill/>
          </p:spPr>
          <p:txBody>
            <a:bodyPr wrap="none" rtlCol="0">
              <a:spAutoFit/>
            </a:bodyPr>
            <a:lstStyle/>
            <a:p>
              <a:r>
                <a:rPr lang="en-US" dirty="0"/>
                <a:t>Robert McNamara</a:t>
              </a:r>
            </a:p>
            <a:p>
              <a:pPr marL="285750" indent="-285750">
                <a:buFont typeface="Arial" panose="020B0604020202020204" pitchFamily="34" charset="0"/>
                <a:buChar char="•"/>
              </a:pPr>
              <a:r>
                <a:rPr lang="en-US" sz="1400" dirty="0"/>
                <a:t>B.A. Cal-Berkeley</a:t>
              </a:r>
            </a:p>
            <a:p>
              <a:pPr marL="285750" indent="-285750">
                <a:buFont typeface="Arial" panose="020B0604020202020204" pitchFamily="34" charset="0"/>
                <a:buChar char="•"/>
              </a:pPr>
              <a:r>
                <a:rPr lang="en-US" sz="1400" dirty="0"/>
                <a:t>M.B.A., Harvard</a:t>
              </a:r>
            </a:p>
          </p:txBody>
        </p:sp>
      </p:grpSp>
    </p:spTree>
    <p:extLst>
      <p:ext uri="{BB962C8B-B14F-4D97-AF65-F5344CB8AC3E}">
        <p14:creationId xmlns:p14="http://schemas.microsoft.com/office/powerpoint/2010/main" val="2334000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70" y="1696237"/>
            <a:ext cx="8131422" cy="4651238"/>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800" b="1" dirty="0">
                <a:solidFill>
                  <a:schemeClr val="tx1">
                    <a:lumMod val="95000"/>
                    <a:lumOff val="5000"/>
                  </a:schemeClr>
                </a:solidFill>
              </a:rPr>
              <a:t>Russian Warfare in the 21</a:t>
            </a:r>
            <a:r>
              <a:rPr lang="en-US" sz="2800" b="1" baseline="30000" dirty="0">
                <a:solidFill>
                  <a:schemeClr val="tx1">
                    <a:lumMod val="95000"/>
                    <a:lumOff val="5000"/>
                  </a:schemeClr>
                </a:solidFill>
              </a:rPr>
              <a:t>st</a:t>
            </a:r>
            <a:r>
              <a:rPr lang="en-US" sz="2800" b="1" dirty="0">
                <a:solidFill>
                  <a:schemeClr val="tx1">
                    <a:lumMod val="95000"/>
                    <a:lumOff val="5000"/>
                  </a:schemeClr>
                </a:solidFill>
              </a:rPr>
              <a:t> Century</a:t>
            </a:r>
          </a:p>
          <a:p>
            <a:pPr marL="571500" lvl="1"/>
            <a:r>
              <a:rPr lang="en-US" sz="2200" b="1" dirty="0">
                <a:solidFill>
                  <a:schemeClr val="tx1">
                    <a:lumMod val="95000"/>
                    <a:lumOff val="5000"/>
                  </a:schemeClr>
                </a:solidFill>
              </a:rPr>
              <a:t>By the 1980s the Soviet Union had perfected Directed Energy Weapons which could target Nuclear Weapons and detonate them on the launch pad. It is no wonder they could care less about limitations on their ICBMs, they were not part of their war planning.</a:t>
            </a:r>
          </a:p>
          <a:p>
            <a:pPr marL="571500" lvl="1"/>
            <a:r>
              <a:rPr lang="en-US" sz="2200" b="1" dirty="0">
                <a:solidFill>
                  <a:schemeClr val="tx2">
                    <a:lumMod val="90000"/>
                    <a:lumOff val="10000"/>
                  </a:schemeClr>
                </a:solidFill>
                <a:hlinkClick r:id="rId3">
                  <a:extLst>
                    <a:ext uri="{A12FA001-AC4F-418D-AE19-62706E023703}">
                      <ahyp:hlinkClr xmlns:ahyp="http://schemas.microsoft.com/office/drawing/2018/hyperlinkcolor" val="tx"/>
                    </a:ext>
                  </a:extLst>
                </a:hlinkClick>
              </a:rPr>
              <a:t>In 1988, Lt. Col. Thomas Bearden revealed to a meeting of scientists, the existence of these weapons.</a:t>
            </a:r>
            <a:endParaRPr lang="en-US" sz="2200" b="1" dirty="0">
              <a:solidFill>
                <a:schemeClr val="tx2">
                  <a:lumMod val="90000"/>
                  <a:lumOff val="10000"/>
                </a:schemeClr>
              </a:solidFill>
            </a:endParaRPr>
          </a:p>
          <a:p>
            <a:pPr marL="800100" lvl="2"/>
            <a:r>
              <a:rPr lang="en-US" sz="2000" b="1" dirty="0" err="1">
                <a:solidFill>
                  <a:schemeClr val="accent1">
                    <a:lumMod val="50000"/>
                  </a:schemeClr>
                </a:solidFill>
                <a:hlinkClick r:id="rId4">
                  <a:extLst>
                    <a:ext uri="{A12FA001-AC4F-418D-AE19-62706E023703}">
                      <ahyp:hlinkClr xmlns:ahyp="http://schemas.microsoft.com/office/drawing/2018/hyperlinkcolor" val="tx"/>
                    </a:ext>
                  </a:extLst>
                </a:hlinkClick>
              </a:rPr>
              <a:t>BitCute</a:t>
            </a:r>
            <a:r>
              <a:rPr lang="en-US" sz="2000" b="1" dirty="0">
                <a:solidFill>
                  <a:schemeClr val="accent1">
                    <a:lumMod val="50000"/>
                  </a:schemeClr>
                </a:solidFill>
                <a:hlinkClick r:id="rId4">
                  <a:extLst>
                    <a:ext uri="{A12FA001-AC4F-418D-AE19-62706E023703}">
                      <ahyp:hlinkClr xmlns:ahyp="http://schemas.microsoft.com/office/drawing/2018/hyperlinkcolor" val="tx"/>
                    </a:ext>
                  </a:extLst>
                </a:hlinkClick>
              </a:rPr>
              <a:t> Link</a:t>
            </a:r>
            <a:endParaRPr lang="en-US" sz="2000" b="1" dirty="0">
              <a:solidFill>
                <a:schemeClr val="accent1">
                  <a:lumMod val="50000"/>
                </a:schemeClr>
              </a:solidFill>
            </a:endParaRPr>
          </a:p>
          <a:p>
            <a:pPr marL="800100" lvl="2"/>
            <a:r>
              <a:rPr lang="en-US" sz="2000" b="1" dirty="0" err="1">
                <a:solidFill>
                  <a:schemeClr val="accent1">
                    <a:lumMod val="50000"/>
                  </a:schemeClr>
                </a:solidFill>
                <a:hlinkClick r:id="rId5">
                  <a:extLst>
                    <a:ext uri="{A12FA001-AC4F-418D-AE19-62706E023703}">
                      <ahyp:hlinkClr xmlns:ahyp="http://schemas.microsoft.com/office/drawing/2018/hyperlinkcolor" val="tx"/>
                    </a:ext>
                  </a:extLst>
                </a:hlinkClick>
              </a:rPr>
              <a:t>Odysee</a:t>
            </a:r>
            <a:r>
              <a:rPr lang="en-US" sz="2000" b="1" dirty="0">
                <a:solidFill>
                  <a:schemeClr val="accent1">
                    <a:lumMod val="50000"/>
                  </a:schemeClr>
                </a:solidFill>
                <a:hlinkClick r:id="rId5">
                  <a:extLst>
                    <a:ext uri="{A12FA001-AC4F-418D-AE19-62706E023703}">
                      <ahyp:hlinkClr xmlns:ahyp="http://schemas.microsoft.com/office/drawing/2018/hyperlinkcolor" val="tx"/>
                    </a:ext>
                  </a:extLst>
                </a:hlinkClick>
              </a:rPr>
              <a:t> Link</a:t>
            </a:r>
            <a:endParaRPr lang="en-US" sz="2000" b="1" dirty="0">
              <a:solidFill>
                <a:schemeClr val="accent1">
                  <a:lumMod val="50000"/>
                </a:schemeClr>
              </a:solidFill>
            </a:endParaRPr>
          </a:p>
          <a:p>
            <a:pPr marL="800100" lvl="2"/>
            <a:r>
              <a:rPr lang="en-US" sz="2000" b="1" dirty="0">
                <a:solidFill>
                  <a:schemeClr val="tx1">
                    <a:lumMod val="95000"/>
                    <a:lumOff val="5000"/>
                  </a:schemeClr>
                </a:solidFill>
              </a:rPr>
              <a:t>Considering How Controversial this Video is, we have retained a copy. It has been loaded on the </a:t>
            </a:r>
            <a:r>
              <a:rPr lang="en-US" sz="2000" b="1" dirty="0">
                <a:solidFill>
                  <a:schemeClr val="accent1">
                    <a:lumMod val="50000"/>
                  </a:schemeClr>
                </a:solidFill>
                <a:hlinkClick r:id="rId6">
                  <a:extLst>
                    <a:ext uri="{A12FA001-AC4F-418D-AE19-62706E023703}">
                      <ahyp:hlinkClr xmlns:ahyp="http://schemas.microsoft.com/office/drawing/2018/hyperlinkcolor" val="tx"/>
                    </a:ext>
                  </a:extLst>
                </a:hlinkClick>
              </a:rPr>
              <a:t>Alive on the Edge Website</a:t>
            </a:r>
            <a:r>
              <a:rPr lang="en-US" sz="2000" b="1" dirty="0">
                <a:solidFill>
                  <a:schemeClr val="tx1">
                    <a:lumMod val="95000"/>
                    <a:lumOff val="5000"/>
                  </a:schemeClr>
                </a:solidFill>
              </a:rPr>
              <a:t>. It will be loaded on the </a:t>
            </a:r>
            <a:r>
              <a:rPr lang="en-US" sz="2000" b="1" dirty="0" err="1">
                <a:solidFill>
                  <a:schemeClr val="tx1">
                    <a:lumMod val="95000"/>
                    <a:lumOff val="5000"/>
                  </a:schemeClr>
                </a:solidFill>
              </a:rPr>
              <a:t>WhiteStone</a:t>
            </a:r>
            <a:r>
              <a:rPr lang="en-US" sz="2000" b="1" dirty="0">
                <a:solidFill>
                  <a:schemeClr val="tx1">
                    <a:lumMod val="95000"/>
                    <a:lumOff val="5000"/>
                  </a:schemeClr>
                </a:solidFill>
              </a:rPr>
              <a:t> Foundation Website soon.</a:t>
            </a:r>
          </a:p>
          <a:p>
            <a:pPr marL="800100" lvl="2"/>
            <a:endParaRPr lang="en-US" sz="2000" b="1" dirty="0">
              <a:solidFill>
                <a:schemeClr val="tx1">
                  <a:lumMod val="95000"/>
                  <a:lumOff val="5000"/>
                </a:schemeClr>
              </a:solidFill>
            </a:endParaRPr>
          </a:p>
          <a:p>
            <a:pPr marL="571500" lvl="1"/>
            <a:endParaRPr lang="en-US" sz="2200" b="1" dirty="0">
              <a:solidFill>
                <a:schemeClr val="tx2">
                  <a:lumMod val="90000"/>
                  <a:lumOff val="10000"/>
                </a:schemeClr>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34</a:t>
            </a:fld>
            <a:endParaRPr lang="en-US">
              <a:solidFill>
                <a:srgbClr val="FFFFFF"/>
              </a:solidFill>
            </a:endParaRPr>
          </a:p>
        </p:txBody>
      </p:sp>
      <p:pic>
        <p:nvPicPr>
          <p:cNvPr id="7" name="Picture 6">
            <a:extLst>
              <a:ext uri="{FF2B5EF4-FFF2-40B4-BE49-F238E27FC236}">
                <a16:creationId xmlns:a16="http://schemas.microsoft.com/office/drawing/2014/main" id="{99F10D05-C21E-0FBB-7F92-58E8452B191B}"/>
              </a:ext>
            </a:extLst>
          </p:cNvPr>
          <p:cNvPicPr>
            <a:picLocks noChangeAspect="1"/>
          </p:cNvPicPr>
          <p:nvPr/>
        </p:nvPicPr>
        <p:blipFill>
          <a:blip r:embed="rId7"/>
          <a:stretch>
            <a:fillRect/>
          </a:stretch>
        </p:blipFill>
        <p:spPr>
          <a:xfrm>
            <a:off x="9505782" y="1786436"/>
            <a:ext cx="2499928" cy="2540577"/>
          </a:xfrm>
          <a:prstGeom prst="rect">
            <a:avLst/>
          </a:prstGeom>
        </p:spPr>
      </p:pic>
      <p:sp>
        <p:nvSpPr>
          <p:cNvPr id="8" name="TextBox 7">
            <a:extLst>
              <a:ext uri="{FF2B5EF4-FFF2-40B4-BE49-F238E27FC236}">
                <a16:creationId xmlns:a16="http://schemas.microsoft.com/office/drawing/2014/main" id="{F4BF98A2-4473-8F8A-3C69-E789F03CE958}"/>
              </a:ext>
            </a:extLst>
          </p:cNvPr>
          <p:cNvSpPr txBox="1"/>
          <p:nvPr/>
        </p:nvSpPr>
        <p:spPr>
          <a:xfrm>
            <a:off x="9435610" y="4356796"/>
            <a:ext cx="2550698" cy="984885"/>
          </a:xfrm>
          <a:prstGeom prst="rect">
            <a:avLst/>
          </a:prstGeom>
          <a:noFill/>
        </p:spPr>
        <p:txBody>
          <a:bodyPr wrap="none" rtlCol="0">
            <a:spAutoFit/>
          </a:bodyPr>
          <a:lstStyle/>
          <a:p>
            <a:pPr algn="ctr"/>
            <a:r>
              <a:rPr lang="en-US" sz="1600" dirty="0"/>
              <a:t>Lt. Col. Tom Bearden</a:t>
            </a:r>
          </a:p>
          <a:p>
            <a:pPr algn="ctr"/>
            <a:r>
              <a:rPr lang="en-US" sz="1400" dirty="0"/>
              <a:t>B.S. N.E. Louisiana</a:t>
            </a:r>
          </a:p>
          <a:p>
            <a:pPr algn="ctr"/>
            <a:r>
              <a:rPr lang="en-US" sz="1400" dirty="0"/>
              <a:t>M.S. Georgia Tech</a:t>
            </a:r>
          </a:p>
          <a:p>
            <a:pPr algn="ctr"/>
            <a:r>
              <a:rPr lang="en-US" sz="1400" dirty="0"/>
              <a:t>He died on February 3, 2022</a:t>
            </a:r>
          </a:p>
        </p:txBody>
      </p:sp>
    </p:spTree>
    <p:extLst>
      <p:ext uri="{BB962C8B-B14F-4D97-AF65-F5344CB8AC3E}">
        <p14:creationId xmlns:p14="http://schemas.microsoft.com/office/powerpoint/2010/main" val="3132377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70" y="1696237"/>
            <a:ext cx="8131422" cy="4651238"/>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800" b="1" dirty="0">
                <a:solidFill>
                  <a:schemeClr val="tx1">
                    <a:lumMod val="95000"/>
                    <a:lumOff val="5000"/>
                  </a:schemeClr>
                </a:solidFill>
              </a:rPr>
              <a:t>Russian Warfare in the 21</a:t>
            </a:r>
            <a:r>
              <a:rPr lang="en-US" sz="2800" b="1" baseline="30000" dirty="0">
                <a:solidFill>
                  <a:schemeClr val="tx1">
                    <a:lumMod val="95000"/>
                    <a:lumOff val="5000"/>
                  </a:schemeClr>
                </a:solidFill>
              </a:rPr>
              <a:t>st</a:t>
            </a:r>
            <a:r>
              <a:rPr lang="en-US" sz="2800" b="1" dirty="0">
                <a:solidFill>
                  <a:schemeClr val="tx1">
                    <a:lumMod val="95000"/>
                    <a:lumOff val="5000"/>
                  </a:schemeClr>
                </a:solidFill>
              </a:rPr>
              <a:t> Century</a:t>
            </a:r>
          </a:p>
          <a:p>
            <a:pPr marL="571500" lvl="1"/>
            <a:r>
              <a:rPr lang="en-US" sz="2600" b="1" dirty="0">
                <a:solidFill>
                  <a:schemeClr val="tx1">
                    <a:lumMod val="95000"/>
                    <a:lumOff val="5000"/>
                  </a:schemeClr>
                </a:solidFill>
              </a:rPr>
              <a:t>Could Lt. Col. Bearden be on to something?</a:t>
            </a:r>
          </a:p>
          <a:p>
            <a:pPr marL="571500" lvl="1"/>
            <a:r>
              <a:rPr lang="en-US" sz="2600" b="1" dirty="0">
                <a:solidFill>
                  <a:schemeClr val="tx1">
                    <a:lumMod val="95000"/>
                    <a:lumOff val="5000"/>
                  </a:schemeClr>
                </a:solidFill>
              </a:rPr>
              <a:t>In the video game, Command and Conquer, the Soviet Union used this weapon:</a:t>
            </a:r>
          </a:p>
          <a:p>
            <a:pPr marL="571500" lvl="1"/>
            <a:endParaRPr lang="en-US" sz="2600" b="1" dirty="0">
              <a:solidFill>
                <a:schemeClr val="tx1">
                  <a:lumMod val="95000"/>
                  <a:lumOff val="5000"/>
                </a:schemeClr>
              </a:solidFill>
            </a:endParaRPr>
          </a:p>
          <a:p>
            <a:pPr marL="800100" lvl="2"/>
            <a:endParaRPr lang="en-US" sz="2000" b="1" dirty="0">
              <a:solidFill>
                <a:schemeClr val="tx1">
                  <a:lumMod val="95000"/>
                  <a:lumOff val="5000"/>
                </a:schemeClr>
              </a:solidFill>
            </a:endParaRPr>
          </a:p>
          <a:p>
            <a:pPr marL="571500" lvl="1"/>
            <a:endParaRPr lang="en-US" sz="2200" b="1" dirty="0">
              <a:solidFill>
                <a:schemeClr val="tx2">
                  <a:lumMod val="90000"/>
                  <a:lumOff val="10000"/>
                </a:schemeClr>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35</a:t>
            </a:fld>
            <a:endParaRPr lang="en-US">
              <a:solidFill>
                <a:srgbClr val="FFFFFF"/>
              </a:solidFill>
            </a:endParaRPr>
          </a:p>
        </p:txBody>
      </p:sp>
      <p:pic>
        <p:nvPicPr>
          <p:cNvPr id="7" name="Picture 6">
            <a:extLst>
              <a:ext uri="{FF2B5EF4-FFF2-40B4-BE49-F238E27FC236}">
                <a16:creationId xmlns:a16="http://schemas.microsoft.com/office/drawing/2014/main" id="{99F10D05-C21E-0FBB-7F92-58E8452B191B}"/>
              </a:ext>
            </a:extLst>
          </p:cNvPr>
          <p:cNvPicPr>
            <a:picLocks noChangeAspect="1"/>
          </p:cNvPicPr>
          <p:nvPr/>
        </p:nvPicPr>
        <p:blipFill>
          <a:blip r:embed="rId3"/>
          <a:stretch>
            <a:fillRect/>
          </a:stretch>
        </p:blipFill>
        <p:spPr>
          <a:xfrm>
            <a:off x="9505782" y="1786436"/>
            <a:ext cx="2499928" cy="2540577"/>
          </a:xfrm>
          <a:prstGeom prst="rect">
            <a:avLst/>
          </a:prstGeom>
        </p:spPr>
      </p:pic>
      <p:sp>
        <p:nvSpPr>
          <p:cNvPr id="8" name="TextBox 7">
            <a:extLst>
              <a:ext uri="{FF2B5EF4-FFF2-40B4-BE49-F238E27FC236}">
                <a16:creationId xmlns:a16="http://schemas.microsoft.com/office/drawing/2014/main" id="{F4BF98A2-4473-8F8A-3C69-E789F03CE958}"/>
              </a:ext>
            </a:extLst>
          </p:cNvPr>
          <p:cNvSpPr txBox="1"/>
          <p:nvPr/>
        </p:nvSpPr>
        <p:spPr>
          <a:xfrm>
            <a:off x="9435610" y="4356796"/>
            <a:ext cx="2550698" cy="984885"/>
          </a:xfrm>
          <a:prstGeom prst="rect">
            <a:avLst/>
          </a:prstGeom>
          <a:noFill/>
        </p:spPr>
        <p:txBody>
          <a:bodyPr wrap="none" rtlCol="0">
            <a:spAutoFit/>
          </a:bodyPr>
          <a:lstStyle/>
          <a:p>
            <a:pPr algn="ctr"/>
            <a:r>
              <a:rPr lang="en-US" sz="1600" dirty="0"/>
              <a:t>Lt. Col. Tom Bearden</a:t>
            </a:r>
          </a:p>
          <a:p>
            <a:pPr algn="ctr"/>
            <a:r>
              <a:rPr lang="en-US" sz="1400" dirty="0"/>
              <a:t>B.S. N.E. Louisiana</a:t>
            </a:r>
          </a:p>
          <a:p>
            <a:pPr algn="ctr"/>
            <a:r>
              <a:rPr lang="en-US" sz="1400" dirty="0"/>
              <a:t>M.S. Georgia Tech</a:t>
            </a:r>
          </a:p>
          <a:p>
            <a:pPr algn="ctr"/>
            <a:r>
              <a:rPr lang="en-US" sz="1400" dirty="0"/>
              <a:t>He died on February 3, 2022</a:t>
            </a:r>
          </a:p>
        </p:txBody>
      </p:sp>
      <p:pic>
        <p:nvPicPr>
          <p:cNvPr id="2" name="Picture 1">
            <a:extLst>
              <a:ext uri="{FF2B5EF4-FFF2-40B4-BE49-F238E27FC236}">
                <a16:creationId xmlns:a16="http://schemas.microsoft.com/office/drawing/2014/main" id="{B776525E-B8AF-B8F9-CC70-C239F3CB1C7C}"/>
              </a:ext>
            </a:extLst>
          </p:cNvPr>
          <p:cNvPicPr>
            <a:picLocks noChangeAspect="1"/>
          </p:cNvPicPr>
          <p:nvPr/>
        </p:nvPicPr>
        <p:blipFill>
          <a:blip r:embed="rId4"/>
          <a:stretch>
            <a:fillRect/>
          </a:stretch>
        </p:blipFill>
        <p:spPr>
          <a:xfrm>
            <a:off x="2872508" y="3610394"/>
            <a:ext cx="1818762" cy="2118946"/>
          </a:xfrm>
          <a:prstGeom prst="rect">
            <a:avLst/>
          </a:prstGeom>
        </p:spPr>
      </p:pic>
      <p:pic>
        <p:nvPicPr>
          <p:cNvPr id="6" name="Picture 5">
            <a:extLst>
              <a:ext uri="{FF2B5EF4-FFF2-40B4-BE49-F238E27FC236}">
                <a16:creationId xmlns:a16="http://schemas.microsoft.com/office/drawing/2014/main" id="{C2010EAF-E70B-EBD4-ECC6-1F86CDB8ACC5}"/>
              </a:ext>
            </a:extLst>
          </p:cNvPr>
          <p:cNvPicPr>
            <a:picLocks noChangeAspect="1"/>
          </p:cNvPicPr>
          <p:nvPr/>
        </p:nvPicPr>
        <p:blipFill>
          <a:blip r:embed="rId5"/>
          <a:stretch>
            <a:fillRect/>
          </a:stretch>
        </p:blipFill>
        <p:spPr>
          <a:xfrm>
            <a:off x="5270273" y="3708370"/>
            <a:ext cx="2526211" cy="2020969"/>
          </a:xfrm>
          <a:prstGeom prst="rect">
            <a:avLst/>
          </a:prstGeom>
        </p:spPr>
      </p:pic>
    </p:spTree>
    <p:extLst>
      <p:ext uri="{BB962C8B-B14F-4D97-AF65-F5344CB8AC3E}">
        <p14:creationId xmlns:p14="http://schemas.microsoft.com/office/powerpoint/2010/main" val="3127273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70" y="1696237"/>
            <a:ext cx="8131422" cy="465954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800" b="1" dirty="0">
                <a:solidFill>
                  <a:schemeClr val="tx1">
                    <a:lumMod val="95000"/>
                    <a:lumOff val="5000"/>
                  </a:schemeClr>
                </a:solidFill>
              </a:rPr>
              <a:t>Russian Warfare in the 21</a:t>
            </a:r>
            <a:r>
              <a:rPr lang="en-US" sz="2800" b="1" baseline="30000" dirty="0">
                <a:solidFill>
                  <a:schemeClr val="tx1">
                    <a:lumMod val="95000"/>
                    <a:lumOff val="5000"/>
                  </a:schemeClr>
                </a:solidFill>
              </a:rPr>
              <a:t>st</a:t>
            </a:r>
            <a:r>
              <a:rPr lang="en-US" sz="2800" b="1" dirty="0">
                <a:solidFill>
                  <a:schemeClr val="tx1">
                    <a:lumMod val="95000"/>
                    <a:lumOff val="5000"/>
                  </a:schemeClr>
                </a:solidFill>
              </a:rPr>
              <a:t> Century</a:t>
            </a:r>
          </a:p>
          <a:p>
            <a:pPr marL="571500" lvl="1"/>
            <a:r>
              <a:rPr lang="en-US" sz="2200" b="1" dirty="0">
                <a:solidFill>
                  <a:schemeClr val="tx1">
                    <a:lumMod val="95000"/>
                    <a:lumOff val="5000"/>
                  </a:schemeClr>
                </a:solidFill>
              </a:rPr>
              <a:t>Lt. Col. Bearden explained that Dr. </a:t>
            </a:r>
            <a:r>
              <a:rPr lang="en-US" sz="2200" b="1" dirty="0" err="1">
                <a:solidFill>
                  <a:schemeClr val="tx1">
                    <a:lumMod val="95000"/>
                    <a:lumOff val="5000"/>
                  </a:schemeClr>
                </a:solidFill>
              </a:rPr>
              <a:t>Vlail</a:t>
            </a:r>
            <a:r>
              <a:rPr lang="en-US" sz="2200" b="1" dirty="0">
                <a:solidFill>
                  <a:schemeClr val="tx1">
                    <a:lumMod val="95000"/>
                    <a:lumOff val="5000"/>
                  </a:schemeClr>
                </a:solidFill>
              </a:rPr>
              <a:t> </a:t>
            </a:r>
            <a:r>
              <a:rPr lang="en-US" sz="2200" b="1" dirty="0" err="1">
                <a:solidFill>
                  <a:schemeClr val="tx1">
                    <a:lumMod val="95000"/>
                    <a:lumOff val="5000"/>
                  </a:schemeClr>
                </a:solidFill>
              </a:rPr>
              <a:t>Kaznacheyev</a:t>
            </a:r>
            <a:r>
              <a:rPr lang="en-US" sz="2200" b="1" dirty="0">
                <a:solidFill>
                  <a:schemeClr val="tx1">
                    <a:lumMod val="95000"/>
                    <a:lumOff val="5000"/>
                  </a:schemeClr>
                </a:solidFill>
              </a:rPr>
              <a:t> and his team of Soviet Scientists had perfected a Phase Conjugate Wave that could pinpoint the location of any country’s nuclear arsenal and detonate it onsite, rendering it useless for that nation.</a:t>
            </a:r>
          </a:p>
          <a:p>
            <a:pPr marL="571500" lvl="1"/>
            <a:r>
              <a:rPr lang="en-US" sz="2200" b="1" dirty="0">
                <a:solidFill>
                  <a:schemeClr val="tx1">
                    <a:lumMod val="95000"/>
                    <a:lumOff val="5000"/>
                  </a:schemeClr>
                </a:solidFill>
              </a:rPr>
              <a:t>The West is far behind Russia in the development of Electromagnetics, depending upon the Mutually Assured Destruction (MAD) theories of Robert McNamara.</a:t>
            </a:r>
          </a:p>
          <a:p>
            <a:pPr marL="571500" lvl="1"/>
            <a:endParaRPr lang="en-US" sz="2200" b="1" dirty="0">
              <a:solidFill>
                <a:schemeClr val="tx2">
                  <a:lumMod val="90000"/>
                  <a:lumOff val="10000"/>
                </a:schemeClr>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36</a:t>
            </a:fld>
            <a:endParaRPr lang="en-US">
              <a:solidFill>
                <a:srgbClr val="FFFFFF"/>
              </a:solidFill>
            </a:endParaRPr>
          </a:p>
        </p:txBody>
      </p:sp>
      <p:pic>
        <p:nvPicPr>
          <p:cNvPr id="6" name="Picture 5">
            <a:extLst>
              <a:ext uri="{FF2B5EF4-FFF2-40B4-BE49-F238E27FC236}">
                <a16:creationId xmlns:a16="http://schemas.microsoft.com/office/drawing/2014/main" id="{D8B77C22-72B3-BC7B-00EA-8B41C3C338D7}"/>
              </a:ext>
            </a:extLst>
          </p:cNvPr>
          <p:cNvPicPr>
            <a:picLocks noChangeAspect="1"/>
          </p:cNvPicPr>
          <p:nvPr/>
        </p:nvPicPr>
        <p:blipFill>
          <a:blip r:embed="rId3"/>
          <a:stretch>
            <a:fillRect/>
          </a:stretch>
        </p:blipFill>
        <p:spPr>
          <a:xfrm>
            <a:off x="9464742" y="1794672"/>
            <a:ext cx="2286198" cy="3590855"/>
          </a:xfrm>
          <a:prstGeom prst="rect">
            <a:avLst/>
          </a:prstGeom>
        </p:spPr>
      </p:pic>
    </p:spTree>
    <p:extLst>
      <p:ext uri="{BB962C8B-B14F-4D97-AF65-F5344CB8AC3E}">
        <p14:creationId xmlns:p14="http://schemas.microsoft.com/office/powerpoint/2010/main" val="13949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69" y="1696237"/>
            <a:ext cx="9891261" cy="465954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800" b="1" dirty="0">
                <a:solidFill>
                  <a:schemeClr val="tx1">
                    <a:lumMod val="95000"/>
                    <a:lumOff val="5000"/>
                  </a:schemeClr>
                </a:solidFill>
              </a:rPr>
              <a:t>Russian Warfare in the 21</a:t>
            </a:r>
            <a:r>
              <a:rPr lang="en-US" sz="2800" b="1" baseline="30000" dirty="0">
                <a:solidFill>
                  <a:schemeClr val="tx1">
                    <a:lumMod val="95000"/>
                    <a:lumOff val="5000"/>
                  </a:schemeClr>
                </a:solidFill>
              </a:rPr>
              <a:t>st</a:t>
            </a:r>
            <a:r>
              <a:rPr lang="en-US" sz="2800" b="1" dirty="0">
                <a:solidFill>
                  <a:schemeClr val="tx1">
                    <a:lumMod val="95000"/>
                    <a:lumOff val="5000"/>
                  </a:schemeClr>
                </a:solidFill>
              </a:rPr>
              <a:t> Century</a:t>
            </a:r>
          </a:p>
          <a:p>
            <a:pPr marL="571500" lvl="1"/>
            <a:r>
              <a:rPr lang="en-US" sz="2200" b="1" dirty="0">
                <a:solidFill>
                  <a:schemeClr val="tx1">
                    <a:lumMod val="95000"/>
                    <a:lumOff val="5000"/>
                  </a:schemeClr>
                </a:solidFill>
              </a:rPr>
              <a:t>Contrary to mainstream news reports, the Russians have effectively taken over the Donbas region and intend to annex that region into Russia. (We will share sources with you on another slide)</a:t>
            </a:r>
          </a:p>
          <a:p>
            <a:pPr marL="571500" lvl="1"/>
            <a:r>
              <a:rPr lang="en-US" sz="2200" b="1" dirty="0">
                <a:solidFill>
                  <a:schemeClr val="tx1">
                    <a:lumMod val="95000"/>
                    <a:lumOff val="5000"/>
                  </a:schemeClr>
                </a:solidFill>
              </a:rPr>
              <a:t>The Ukrainian Army has been stifled and cannot move. Therefore, they are “sitting ducks” for Russian firepower. The only effective Ukrainian fighting units are the </a:t>
            </a:r>
            <a:r>
              <a:rPr lang="en-US" sz="2200" b="1" dirty="0" err="1">
                <a:solidFill>
                  <a:schemeClr val="tx1">
                    <a:lumMod val="95000"/>
                    <a:lumOff val="5000"/>
                  </a:schemeClr>
                </a:solidFill>
              </a:rPr>
              <a:t>Asov</a:t>
            </a:r>
            <a:r>
              <a:rPr lang="en-US" sz="2200" b="1" dirty="0">
                <a:solidFill>
                  <a:schemeClr val="tx1">
                    <a:lumMod val="95000"/>
                    <a:lumOff val="5000"/>
                  </a:schemeClr>
                </a:solidFill>
              </a:rPr>
              <a:t> Brigades, which were trained by the SS, both during and after World War II. The Central Intelligence Agency (CIA) has financed a lot of that training.</a:t>
            </a:r>
          </a:p>
          <a:p>
            <a:pPr marL="571500" lvl="1"/>
            <a:endParaRPr lang="en-US" sz="2200" b="1" dirty="0">
              <a:solidFill>
                <a:schemeClr val="tx2">
                  <a:lumMod val="90000"/>
                  <a:lumOff val="10000"/>
                </a:schemeClr>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37</a:t>
            </a:fld>
            <a:endParaRPr lang="en-US">
              <a:solidFill>
                <a:srgbClr val="FFFFFF"/>
              </a:solidFill>
            </a:endParaRPr>
          </a:p>
        </p:txBody>
      </p:sp>
    </p:spTree>
    <p:extLst>
      <p:ext uri="{BB962C8B-B14F-4D97-AF65-F5344CB8AC3E}">
        <p14:creationId xmlns:p14="http://schemas.microsoft.com/office/powerpoint/2010/main" val="1310489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38</a:t>
            </a:fld>
            <a:endParaRPr lang="en-US">
              <a:solidFill>
                <a:srgbClr val="FFFFFF"/>
              </a:solidFill>
            </a:endParaRPr>
          </a:p>
        </p:txBody>
      </p:sp>
      <p:sp>
        <p:nvSpPr>
          <p:cNvPr id="7" name="TextBox 6">
            <a:extLst>
              <a:ext uri="{FF2B5EF4-FFF2-40B4-BE49-F238E27FC236}">
                <a16:creationId xmlns:a16="http://schemas.microsoft.com/office/drawing/2014/main" id="{AF7A079F-54B7-8A06-8DBC-E84C0819EF93}"/>
              </a:ext>
            </a:extLst>
          </p:cNvPr>
          <p:cNvSpPr txBox="1"/>
          <p:nvPr/>
        </p:nvSpPr>
        <p:spPr>
          <a:xfrm>
            <a:off x="1274618" y="1630018"/>
            <a:ext cx="9482890" cy="646331"/>
          </a:xfrm>
          <a:prstGeom prst="rect">
            <a:avLst/>
          </a:prstGeom>
          <a:noFill/>
        </p:spPr>
        <p:txBody>
          <a:bodyPr wrap="square" rtlCol="0">
            <a:spAutoFit/>
          </a:bodyPr>
          <a:lstStyle/>
          <a:p>
            <a:r>
              <a:rPr lang="en-US" dirty="0"/>
              <a:t>The Russians are now in full-control of Mariupol, a coastal city on the </a:t>
            </a:r>
            <a:r>
              <a:rPr lang="en-US" dirty="0" err="1"/>
              <a:t>Ukranian</a:t>
            </a:r>
            <a:r>
              <a:rPr lang="en-US" dirty="0"/>
              <a:t> coast of the Black Sea. </a:t>
            </a:r>
          </a:p>
        </p:txBody>
      </p:sp>
      <p:pic>
        <p:nvPicPr>
          <p:cNvPr id="12" name="Picture 11">
            <a:extLst>
              <a:ext uri="{FF2B5EF4-FFF2-40B4-BE49-F238E27FC236}">
                <a16:creationId xmlns:a16="http://schemas.microsoft.com/office/drawing/2014/main" id="{1DECCE3A-0F84-74EA-753E-A728A2C336D5}"/>
              </a:ext>
            </a:extLst>
          </p:cNvPr>
          <p:cNvPicPr>
            <a:picLocks noChangeAspect="1"/>
          </p:cNvPicPr>
          <p:nvPr/>
        </p:nvPicPr>
        <p:blipFill>
          <a:blip r:embed="rId3"/>
          <a:stretch>
            <a:fillRect/>
          </a:stretch>
        </p:blipFill>
        <p:spPr>
          <a:xfrm>
            <a:off x="3706668" y="2276349"/>
            <a:ext cx="4076700" cy="3409950"/>
          </a:xfrm>
          <a:prstGeom prst="rect">
            <a:avLst/>
          </a:prstGeom>
        </p:spPr>
      </p:pic>
    </p:spTree>
    <p:extLst>
      <p:ext uri="{BB962C8B-B14F-4D97-AF65-F5344CB8AC3E}">
        <p14:creationId xmlns:p14="http://schemas.microsoft.com/office/powerpoint/2010/main" val="3881861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39</a:t>
            </a:fld>
            <a:endParaRPr lang="en-US">
              <a:solidFill>
                <a:srgbClr val="FFFFFF"/>
              </a:solidFill>
            </a:endParaRPr>
          </a:p>
        </p:txBody>
      </p:sp>
      <p:sp>
        <p:nvSpPr>
          <p:cNvPr id="7" name="TextBox 6">
            <a:extLst>
              <a:ext uri="{FF2B5EF4-FFF2-40B4-BE49-F238E27FC236}">
                <a16:creationId xmlns:a16="http://schemas.microsoft.com/office/drawing/2014/main" id="{AF7A079F-54B7-8A06-8DBC-E84C0819EF93}"/>
              </a:ext>
            </a:extLst>
          </p:cNvPr>
          <p:cNvSpPr txBox="1"/>
          <p:nvPr/>
        </p:nvSpPr>
        <p:spPr>
          <a:xfrm>
            <a:off x="1274618" y="1630018"/>
            <a:ext cx="9482890" cy="1200329"/>
          </a:xfrm>
          <a:prstGeom prst="rect">
            <a:avLst/>
          </a:prstGeom>
          <a:noFill/>
        </p:spPr>
        <p:txBody>
          <a:bodyPr wrap="square" rtlCol="0">
            <a:spAutoFit/>
          </a:bodyPr>
          <a:lstStyle/>
          <a:p>
            <a:r>
              <a:rPr lang="en-US" dirty="0"/>
              <a:t>The Russians have gained control of the Eastern Ukraine and are moving westward. They are moving to cut off all supply efforts on the Black Sea. Air raid sirens have been blowing all over east central Ukraine, suggesting the Russians will move in this area next.</a:t>
            </a:r>
          </a:p>
        </p:txBody>
      </p:sp>
      <p:pic>
        <p:nvPicPr>
          <p:cNvPr id="8" name="Picture 7">
            <a:extLst>
              <a:ext uri="{FF2B5EF4-FFF2-40B4-BE49-F238E27FC236}">
                <a16:creationId xmlns:a16="http://schemas.microsoft.com/office/drawing/2014/main" id="{9B865D01-B625-ECA0-1FB3-6214897F4F3B}"/>
              </a:ext>
            </a:extLst>
          </p:cNvPr>
          <p:cNvPicPr>
            <a:picLocks noChangeAspect="1"/>
          </p:cNvPicPr>
          <p:nvPr/>
        </p:nvPicPr>
        <p:blipFill>
          <a:blip r:embed="rId3"/>
          <a:stretch>
            <a:fillRect/>
          </a:stretch>
        </p:blipFill>
        <p:spPr>
          <a:xfrm>
            <a:off x="2625475" y="2732840"/>
            <a:ext cx="6721723" cy="3455050"/>
          </a:xfrm>
          <a:prstGeom prst="rect">
            <a:avLst/>
          </a:prstGeom>
        </p:spPr>
      </p:pic>
    </p:spTree>
    <p:extLst>
      <p:ext uri="{BB962C8B-B14F-4D97-AF65-F5344CB8AC3E}">
        <p14:creationId xmlns:p14="http://schemas.microsoft.com/office/powerpoint/2010/main" val="2385408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273389" y="1335024"/>
            <a:ext cx="7178576" cy="1179576"/>
          </a:xfrm>
        </p:spPr>
        <p:txBody>
          <a:bodyPr>
            <a:normAutofit/>
          </a:bodyPr>
          <a:lstStyle/>
          <a:p>
            <a:pPr algn="ctr"/>
            <a:r>
              <a:rPr lang="en-US" sz="5400" dirty="0"/>
              <a:t>Financing Revelation</a:t>
            </a:r>
            <a:endParaRPr lang="en-US" dirty="0"/>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273388" y="2514599"/>
            <a:ext cx="7253056" cy="3744157"/>
          </a:xfrm>
        </p:spPr>
        <p:txBody>
          <a:bodyPr>
            <a:normAutofit/>
          </a:bodyPr>
          <a:lstStyle/>
          <a:p>
            <a:pPr marL="342900" indent="-342900">
              <a:buFont typeface="Arial" panose="020B0604020202020204" pitchFamily="34" charset="0"/>
              <a:buChar char="•"/>
            </a:pPr>
            <a:r>
              <a:rPr lang="en-US" sz="2000" dirty="0"/>
              <a:t>Since the Apostles only met every seven years, getting John Mark more papyrus would have to wait. Finally, in </a:t>
            </a:r>
            <a:r>
              <a:rPr lang="en-US" sz="2000" i="1" dirty="0"/>
              <a:t>A.D.</a:t>
            </a:r>
            <a:r>
              <a:rPr lang="en-US" sz="2000" dirty="0"/>
              <a:t> 46, they raised money for more papyrus. They likely decided that future purchases would be overseen by Peter, Paul, and John.</a:t>
            </a:r>
          </a:p>
          <a:p>
            <a:pPr marL="342900" indent="-342900">
              <a:buFont typeface="Arial" panose="020B0604020202020204" pitchFamily="34" charset="0"/>
              <a:buChar char="•"/>
            </a:pPr>
            <a:r>
              <a:rPr lang="en-US" dirty="0"/>
              <a:t>Financing Revelation would have to be done by the assemblies. In practice, John Mark’s family would end up doing much of the financing.</a:t>
            </a:r>
          </a:p>
          <a:p>
            <a:pPr marL="571500" lvl="1" indent="-342900"/>
            <a:r>
              <a:rPr lang="en-US" dirty="0"/>
              <a:t>John Mark’s family was from the Tribe of Benjamin, they were the scribes that copied Torah scrolls. He kept busy doing that, but when the papyrus came, he went to prayer.</a:t>
            </a:r>
          </a:p>
          <a:p>
            <a:endParaRPr lang="en-US" dirty="0"/>
          </a:p>
        </p:txBody>
      </p:sp>
      <p:pic>
        <p:nvPicPr>
          <p:cNvPr id="8" name="Picture Placeholder 7" descr="mountains under the night sky just before dawn">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rotWithShape="1">
          <a:blip r:embed="rId2"/>
          <a:srcRect l="71" r="71"/>
          <a:stretch/>
        </p:blipFill>
        <p:spPr/>
      </p:pic>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p:txBody>
          <a:bodyPr/>
          <a:lstStyle/>
          <a:p>
            <a:r>
              <a:rPr lang="en-US" dirty="0"/>
              <a:t>5/2/2022</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The Four horsemen of the Apocalypse</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4</a:t>
            </a:fld>
            <a:endParaRPr lang="en-US" dirty="0"/>
          </a:p>
        </p:txBody>
      </p:sp>
    </p:spTree>
    <p:extLst>
      <p:ext uri="{BB962C8B-B14F-4D97-AF65-F5344CB8AC3E}">
        <p14:creationId xmlns:p14="http://schemas.microsoft.com/office/powerpoint/2010/main" val="2917841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40</a:t>
            </a:fld>
            <a:endParaRPr lang="en-US">
              <a:solidFill>
                <a:srgbClr val="FFFFFF"/>
              </a:solidFill>
            </a:endParaRPr>
          </a:p>
        </p:txBody>
      </p:sp>
      <p:sp>
        <p:nvSpPr>
          <p:cNvPr id="7" name="TextBox 6">
            <a:extLst>
              <a:ext uri="{FF2B5EF4-FFF2-40B4-BE49-F238E27FC236}">
                <a16:creationId xmlns:a16="http://schemas.microsoft.com/office/drawing/2014/main" id="{AF7A079F-54B7-8A06-8DBC-E84C0819EF93}"/>
              </a:ext>
            </a:extLst>
          </p:cNvPr>
          <p:cNvSpPr txBox="1"/>
          <p:nvPr/>
        </p:nvSpPr>
        <p:spPr>
          <a:xfrm>
            <a:off x="1274618" y="1630018"/>
            <a:ext cx="9482890" cy="923330"/>
          </a:xfrm>
          <a:prstGeom prst="rect">
            <a:avLst/>
          </a:prstGeom>
          <a:noFill/>
        </p:spPr>
        <p:txBody>
          <a:bodyPr wrap="square" rtlCol="0">
            <a:spAutoFit/>
          </a:bodyPr>
          <a:lstStyle/>
          <a:p>
            <a:r>
              <a:rPr lang="en-US" dirty="0"/>
              <a:t>This is the Donbas region of the Ukraine. Most of it has been captured by the Russians. It appears the Russians are preparing to move westward. We are expecting the Russians to move westward.</a:t>
            </a:r>
          </a:p>
        </p:txBody>
      </p:sp>
      <p:pic>
        <p:nvPicPr>
          <p:cNvPr id="12" name="Picture 11">
            <a:extLst>
              <a:ext uri="{FF2B5EF4-FFF2-40B4-BE49-F238E27FC236}">
                <a16:creationId xmlns:a16="http://schemas.microsoft.com/office/drawing/2014/main" id="{2A585471-A386-841B-43CE-E45BAE5A1B6A}"/>
              </a:ext>
            </a:extLst>
          </p:cNvPr>
          <p:cNvPicPr>
            <a:picLocks noChangeAspect="1"/>
          </p:cNvPicPr>
          <p:nvPr/>
        </p:nvPicPr>
        <p:blipFill>
          <a:blip r:embed="rId3"/>
          <a:stretch>
            <a:fillRect/>
          </a:stretch>
        </p:blipFill>
        <p:spPr>
          <a:xfrm>
            <a:off x="3581400" y="2553348"/>
            <a:ext cx="5461001" cy="4061761"/>
          </a:xfrm>
          <a:prstGeom prst="rect">
            <a:avLst/>
          </a:prstGeom>
        </p:spPr>
      </p:pic>
    </p:spTree>
    <p:extLst>
      <p:ext uri="{BB962C8B-B14F-4D97-AF65-F5344CB8AC3E}">
        <p14:creationId xmlns:p14="http://schemas.microsoft.com/office/powerpoint/2010/main" val="620931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88069" y="1696237"/>
            <a:ext cx="10267881" cy="465954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800" b="1" dirty="0">
                <a:solidFill>
                  <a:schemeClr val="tx1">
                    <a:lumMod val="95000"/>
                    <a:lumOff val="5000"/>
                  </a:schemeClr>
                </a:solidFill>
              </a:rPr>
              <a:t>Western Responses to Russian Warfare</a:t>
            </a:r>
          </a:p>
          <a:p>
            <a:pPr marL="571500" lvl="1"/>
            <a:r>
              <a:rPr lang="en-US" sz="2200" b="1" dirty="0">
                <a:solidFill>
                  <a:schemeClr val="tx1">
                    <a:lumMod val="95000"/>
                    <a:lumOff val="5000"/>
                  </a:schemeClr>
                </a:solidFill>
              </a:rPr>
              <a:t>The effectiveness of Western fighting units has decreased significantly the past few decades.</a:t>
            </a:r>
          </a:p>
          <a:p>
            <a:pPr marL="571500" lvl="1"/>
            <a:r>
              <a:rPr lang="en-US" sz="2200" b="1" dirty="0">
                <a:solidFill>
                  <a:schemeClr val="tx1">
                    <a:lumMod val="95000"/>
                    <a:lumOff val="5000"/>
                  </a:schemeClr>
                </a:solidFill>
              </a:rPr>
              <a:t>Many good officers of all ranks have been mustered out, leaving our armed forces weak and ineffective.</a:t>
            </a:r>
          </a:p>
          <a:p>
            <a:pPr marL="571500" lvl="1"/>
            <a:r>
              <a:rPr lang="en-US" sz="2200" b="1" dirty="0">
                <a:solidFill>
                  <a:schemeClr val="tx1">
                    <a:lumMod val="95000"/>
                    <a:lumOff val="5000"/>
                  </a:schemeClr>
                </a:solidFill>
              </a:rPr>
              <a:t>NATO leadership is vacillating and ineffective, unable to lead any kind of war.</a:t>
            </a:r>
          </a:p>
          <a:p>
            <a:pPr marL="800100" lvl="2"/>
            <a:r>
              <a:rPr lang="en-US" sz="2000" b="1" spc="-80" dirty="0">
                <a:solidFill>
                  <a:schemeClr val="tx1">
                    <a:lumMod val="95000"/>
                    <a:lumOff val="5000"/>
                  </a:schemeClr>
                </a:solidFill>
              </a:rPr>
              <a:t>In Ukraine, many NATO advisors have been killed and NATO weapons have proven ineffective in stopping Russian armor, much of it dating back to the 1990s.</a:t>
            </a:r>
          </a:p>
          <a:p>
            <a:pPr marL="800100" lvl="2"/>
            <a:r>
              <a:rPr lang="en-US" sz="2000" b="1" dirty="0">
                <a:solidFill>
                  <a:schemeClr val="tx1">
                    <a:lumMod val="95000"/>
                    <a:lumOff val="5000"/>
                  </a:schemeClr>
                </a:solidFill>
              </a:rPr>
              <a:t>Even though the main steam media of many western countries have advocated sending in troops, doing so would be disastrous.</a:t>
            </a: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41</a:t>
            </a:fld>
            <a:endParaRPr lang="en-US">
              <a:solidFill>
                <a:srgbClr val="FFFFFF"/>
              </a:solidFill>
            </a:endParaRPr>
          </a:p>
        </p:txBody>
      </p:sp>
    </p:spTree>
    <p:extLst>
      <p:ext uri="{BB962C8B-B14F-4D97-AF65-F5344CB8AC3E}">
        <p14:creationId xmlns:p14="http://schemas.microsoft.com/office/powerpoint/2010/main" val="4161544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203E-D6C2-EAED-5221-8EC2A1B90B71}"/>
              </a:ext>
            </a:extLst>
          </p:cNvPr>
          <p:cNvSpPr>
            <a:spLocks noGrp="1"/>
          </p:cNvSpPr>
          <p:nvPr>
            <p:ph type="ctrTitle"/>
          </p:nvPr>
        </p:nvSpPr>
        <p:spPr/>
        <p:txBody>
          <a:bodyPr anchor="ctr"/>
          <a:lstStyle/>
          <a:p>
            <a:r>
              <a:rPr lang="en-US" cap="none" dirty="0"/>
              <a:t>The Black Horse’s Players</a:t>
            </a:r>
          </a:p>
        </p:txBody>
      </p:sp>
      <p:sp>
        <p:nvSpPr>
          <p:cNvPr id="3" name="Subtitle 2">
            <a:extLst>
              <a:ext uri="{FF2B5EF4-FFF2-40B4-BE49-F238E27FC236}">
                <a16:creationId xmlns:a16="http://schemas.microsoft.com/office/drawing/2014/main" id="{D2136A8B-220F-E3F9-1452-804C5057B35B}"/>
              </a:ext>
            </a:extLst>
          </p:cNvPr>
          <p:cNvSpPr>
            <a:spLocks noGrp="1"/>
          </p:cNvSpPr>
          <p:nvPr>
            <p:ph type="subTitle" idx="1"/>
          </p:nvPr>
        </p:nvSpPr>
        <p:spPr>
          <a:xfrm>
            <a:off x="1527048" y="3858768"/>
            <a:ext cx="9144000" cy="1885084"/>
          </a:xfrm>
        </p:spPr>
        <p:txBody>
          <a:bodyPr anchor="ctr">
            <a:normAutofit/>
          </a:bodyPr>
          <a:lstStyle/>
          <a:p>
            <a:r>
              <a:rPr lang="en-US" sz="4000" b="1" dirty="0"/>
              <a:t>Who are the Nations That Will Participate in These Wars?</a:t>
            </a:r>
          </a:p>
        </p:txBody>
      </p:sp>
    </p:spTree>
    <p:extLst>
      <p:ext uri="{BB962C8B-B14F-4D97-AF65-F5344CB8AC3E}">
        <p14:creationId xmlns:p14="http://schemas.microsoft.com/office/powerpoint/2010/main" val="2101031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1" y="1696237"/>
            <a:ext cx="10485389" cy="4659549"/>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600" b="1" dirty="0">
                <a:solidFill>
                  <a:schemeClr val="tx1">
                    <a:lumMod val="95000"/>
                    <a:lumOff val="5000"/>
                  </a:schemeClr>
                </a:solidFill>
              </a:rPr>
              <a:t>Biblical Insight into the Black Horse of War</a:t>
            </a:r>
          </a:p>
          <a:p>
            <a:pPr marL="571500" lvl="1"/>
            <a:r>
              <a:rPr lang="en-US" sz="2800" b="1" dirty="0">
                <a:solidFill>
                  <a:schemeClr val="tx1">
                    <a:lumMod val="95000"/>
                    <a:lumOff val="5000"/>
                  </a:schemeClr>
                </a:solidFill>
              </a:rPr>
              <a:t>The Book of Daniel Outlines the Players of this War</a:t>
            </a:r>
          </a:p>
          <a:p>
            <a:pPr marL="800100" lvl="2"/>
            <a:r>
              <a:rPr lang="en-US" sz="2200" dirty="0">
                <a:solidFill>
                  <a:schemeClr val="tx1">
                    <a:lumMod val="95000"/>
                    <a:lumOff val="5000"/>
                  </a:schemeClr>
                </a:solidFill>
              </a:rPr>
              <a:t>The first was like a </a:t>
            </a:r>
            <a:r>
              <a:rPr lang="en-US" sz="2200" u="sng" dirty="0">
                <a:solidFill>
                  <a:schemeClr val="tx1">
                    <a:lumMod val="95000"/>
                    <a:lumOff val="5000"/>
                  </a:schemeClr>
                </a:solidFill>
              </a:rPr>
              <a:t>lion</a:t>
            </a:r>
            <a:r>
              <a:rPr lang="en-US" sz="2200" dirty="0">
                <a:solidFill>
                  <a:schemeClr val="tx1">
                    <a:lumMod val="95000"/>
                    <a:lumOff val="5000"/>
                  </a:schemeClr>
                </a:solidFill>
              </a:rPr>
              <a:t> and had </a:t>
            </a:r>
            <a:r>
              <a:rPr lang="en-US" sz="2200" u="sng" dirty="0">
                <a:solidFill>
                  <a:schemeClr val="tx1">
                    <a:lumMod val="95000"/>
                    <a:lumOff val="5000"/>
                  </a:schemeClr>
                </a:solidFill>
              </a:rPr>
              <a:t>eagle’s wings</a:t>
            </a:r>
            <a:r>
              <a:rPr lang="en-US" sz="2200" dirty="0">
                <a:solidFill>
                  <a:schemeClr val="tx1">
                    <a:lumMod val="95000"/>
                    <a:lumOff val="5000"/>
                  </a:schemeClr>
                </a:solidFill>
              </a:rPr>
              <a:t>: I beheld till the wings thereof were plucked, and it was lifted up from the earth, and made stand upon the feet as a man, and a man’s heart was given to it. </a:t>
            </a:r>
          </a:p>
          <a:p>
            <a:pPr marL="800100" lvl="2"/>
            <a:r>
              <a:rPr lang="en-US" sz="2200" dirty="0">
                <a:solidFill>
                  <a:schemeClr val="tx1">
                    <a:lumMod val="95000"/>
                    <a:lumOff val="5000"/>
                  </a:schemeClr>
                </a:solidFill>
              </a:rPr>
              <a:t>And behold another beast, a second, like to a </a:t>
            </a:r>
            <a:r>
              <a:rPr lang="en-US" sz="2200" u="sng" dirty="0">
                <a:solidFill>
                  <a:schemeClr val="tx1">
                    <a:lumMod val="95000"/>
                    <a:lumOff val="5000"/>
                  </a:schemeClr>
                </a:solidFill>
              </a:rPr>
              <a:t>bear</a:t>
            </a:r>
            <a:r>
              <a:rPr lang="en-US" sz="2200" dirty="0">
                <a:solidFill>
                  <a:schemeClr val="tx1">
                    <a:lumMod val="95000"/>
                    <a:lumOff val="5000"/>
                  </a:schemeClr>
                </a:solidFill>
              </a:rPr>
              <a:t>, and it raised up itself on one side, and it had three ribs in the mouth of it between the teeth of it: and they said thus unto it, Arise, devour much flesh. </a:t>
            </a:r>
          </a:p>
          <a:p>
            <a:pPr marL="800100" lvl="2"/>
            <a:r>
              <a:rPr lang="en-US" sz="2200" dirty="0">
                <a:solidFill>
                  <a:schemeClr val="tx1">
                    <a:lumMod val="95000"/>
                    <a:lumOff val="5000"/>
                  </a:schemeClr>
                </a:solidFill>
              </a:rPr>
              <a:t>After this I beheld, and lo another, like a </a:t>
            </a:r>
            <a:r>
              <a:rPr lang="en-US" sz="2200" u="sng" dirty="0">
                <a:solidFill>
                  <a:schemeClr val="tx1">
                    <a:lumMod val="95000"/>
                    <a:lumOff val="5000"/>
                  </a:schemeClr>
                </a:solidFill>
              </a:rPr>
              <a:t>leopard</a:t>
            </a:r>
            <a:r>
              <a:rPr lang="en-US" sz="2200" dirty="0">
                <a:solidFill>
                  <a:schemeClr val="tx1">
                    <a:lumMod val="95000"/>
                    <a:lumOff val="5000"/>
                  </a:schemeClr>
                </a:solidFill>
              </a:rPr>
              <a:t>, which had upon the back of it four wings of a fowl; the beast had also four heads; and dominion was given to it. (Daniel 7:4-6 KJB:PCE)</a:t>
            </a:r>
          </a:p>
          <a:p>
            <a:pPr marL="285750" indent="-285750">
              <a:buFont typeface="Arial" panose="020B0604020202020204" pitchFamily="34" charset="0"/>
              <a:buChar char="•"/>
            </a:pPr>
            <a:endParaRPr lang="en-US" sz="1800" b="0" i="0" u="none" strike="noStrike" baseline="0" dirty="0">
              <a:latin typeface="Verdana" panose="020B0604030504040204" pitchFamily="34" charset="0"/>
            </a:endParaRPr>
          </a:p>
          <a:p>
            <a:pPr marR="0" algn="l" rtl="0"/>
            <a:endParaRPr lang="en-US" sz="1800" b="0" i="0" u="none" strike="noStrike" baseline="0" dirty="0">
              <a:solidFill>
                <a:srgbClr val="000000"/>
              </a:solidFill>
              <a:latin typeface="Verdana" panose="020B0604030504040204" pitchFamily="34" charset="0"/>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43</a:t>
            </a:fld>
            <a:endParaRPr lang="en-US">
              <a:solidFill>
                <a:srgbClr val="FFFFFF"/>
              </a:solidFill>
            </a:endParaRPr>
          </a:p>
        </p:txBody>
      </p:sp>
    </p:spTree>
    <p:extLst>
      <p:ext uri="{BB962C8B-B14F-4D97-AF65-F5344CB8AC3E}">
        <p14:creationId xmlns:p14="http://schemas.microsoft.com/office/powerpoint/2010/main" val="2756601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7716"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1" y="1368129"/>
            <a:ext cx="10485389" cy="1463765"/>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600" b="1" dirty="0">
                <a:solidFill>
                  <a:schemeClr val="tx1">
                    <a:lumMod val="95000"/>
                    <a:lumOff val="5000"/>
                  </a:schemeClr>
                </a:solidFill>
              </a:rPr>
              <a:t>Biblical Insight into the Black Horse of War</a:t>
            </a:r>
          </a:p>
          <a:p>
            <a:pPr marL="571500" lvl="1"/>
            <a:r>
              <a:rPr lang="en-US" sz="2800" b="1" dirty="0">
                <a:solidFill>
                  <a:schemeClr val="tx1">
                    <a:lumMod val="95000"/>
                    <a:lumOff val="5000"/>
                  </a:schemeClr>
                </a:solidFill>
              </a:rPr>
              <a:t>The Book of Daniel Outlines the Players of this War – The Lion with Eagle’s Wings</a:t>
            </a:r>
          </a:p>
          <a:p>
            <a:pPr marR="0" algn="l" rtl="0"/>
            <a:endParaRPr lang="en-US" sz="1800" b="0" i="0" u="none" strike="noStrike" baseline="0" dirty="0">
              <a:solidFill>
                <a:srgbClr val="000000"/>
              </a:solidFill>
              <a:latin typeface="Verdana" panose="020B0604030504040204" pitchFamily="34" charset="0"/>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44</a:t>
            </a:fld>
            <a:endParaRPr lang="en-US">
              <a:solidFill>
                <a:srgbClr val="FFFFFF"/>
              </a:solidFill>
            </a:endParaRPr>
          </a:p>
        </p:txBody>
      </p:sp>
      <p:pic>
        <p:nvPicPr>
          <p:cNvPr id="2" name="Picture 1">
            <a:extLst>
              <a:ext uri="{FF2B5EF4-FFF2-40B4-BE49-F238E27FC236}">
                <a16:creationId xmlns:a16="http://schemas.microsoft.com/office/drawing/2014/main" id="{863955EF-8DBE-57F8-5B30-ED4CB2DF438F}"/>
              </a:ext>
            </a:extLst>
          </p:cNvPr>
          <p:cNvPicPr>
            <a:picLocks noChangeAspect="1"/>
          </p:cNvPicPr>
          <p:nvPr/>
        </p:nvPicPr>
        <p:blipFill>
          <a:blip r:embed="rId3"/>
          <a:stretch>
            <a:fillRect/>
          </a:stretch>
        </p:blipFill>
        <p:spPr>
          <a:xfrm>
            <a:off x="5523374" y="2695536"/>
            <a:ext cx="6317861" cy="3843376"/>
          </a:xfrm>
          <a:prstGeom prst="rect">
            <a:avLst/>
          </a:prstGeom>
        </p:spPr>
      </p:pic>
      <p:sp>
        <p:nvSpPr>
          <p:cNvPr id="6" name="TextBox 5">
            <a:extLst>
              <a:ext uri="{FF2B5EF4-FFF2-40B4-BE49-F238E27FC236}">
                <a16:creationId xmlns:a16="http://schemas.microsoft.com/office/drawing/2014/main" id="{4551F3B7-80EC-A864-EABB-D89C3F8E8ADB}"/>
              </a:ext>
            </a:extLst>
          </p:cNvPr>
          <p:cNvSpPr txBox="1"/>
          <p:nvPr/>
        </p:nvSpPr>
        <p:spPr>
          <a:xfrm>
            <a:off x="1081016" y="2978295"/>
            <a:ext cx="4211420" cy="3231654"/>
          </a:xfrm>
          <a:prstGeom prst="rect">
            <a:avLst/>
          </a:prstGeom>
          <a:noFill/>
        </p:spPr>
        <p:txBody>
          <a:bodyPr wrap="square" rtlCol="0">
            <a:spAutoFit/>
          </a:bodyPr>
          <a:lstStyle/>
          <a:p>
            <a:pPr marL="285750" indent="-285750">
              <a:buFont typeface="Arial" panose="020B0604020202020204" pitchFamily="34" charset="0"/>
              <a:buChar char="•"/>
            </a:pPr>
            <a:r>
              <a:rPr lang="en-US" sz="2000" dirty="0"/>
              <a:t>Nazi Germany’s Plan to Invade Great Britain was code named: Operation Sea Lion.</a:t>
            </a:r>
          </a:p>
          <a:p>
            <a:pPr marL="742950" lvl="1" indent="-285750">
              <a:buFont typeface="Arial" panose="020B0604020202020204" pitchFamily="34" charset="0"/>
              <a:buChar char="•"/>
            </a:pPr>
            <a:r>
              <a:rPr lang="en-US" dirty="0"/>
              <a:t>They planned to make Scotland an independent republic.</a:t>
            </a:r>
          </a:p>
          <a:p>
            <a:pPr marL="742950" lvl="1" indent="-285750">
              <a:buFont typeface="Arial" panose="020B0604020202020204" pitchFamily="34" charset="0"/>
              <a:buChar char="•"/>
            </a:pPr>
            <a:r>
              <a:rPr lang="en-US" dirty="0"/>
              <a:t>The rest of England and Wales would be broken into eight kingdom with southern England occupied by German Settlers.</a:t>
            </a:r>
          </a:p>
        </p:txBody>
      </p:sp>
    </p:spTree>
    <p:extLst>
      <p:ext uri="{BB962C8B-B14F-4D97-AF65-F5344CB8AC3E}">
        <p14:creationId xmlns:p14="http://schemas.microsoft.com/office/powerpoint/2010/main" val="1726749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7716"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1" y="1368129"/>
            <a:ext cx="10485389" cy="4860573"/>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600" b="1" dirty="0">
                <a:solidFill>
                  <a:schemeClr val="tx1">
                    <a:lumMod val="95000"/>
                    <a:lumOff val="5000"/>
                  </a:schemeClr>
                </a:solidFill>
              </a:rPr>
              <a:t>Biblical Insight into the Black Horse of War</a:t>
            </a:r>
          </a:p>
          <a:p>
            <a:pPr marL="571500" lvl="1"/>
            <a:r>
              <a:rPr lang="en-US" sz="2800" b="1" dirty="0">
                <a:solidFill>
                  <a:schemeClr val="tx1">
                    <a:lumMod val="95000"/>
                    <a:lumOff val="5000"/>
                  </a:schemeClr>
                </a:solidFill>
              </a:rPr>
              <a:t>The Book of Daniel Outlines the Players of this War – The Lion with Eagle’s Wings</a:t>
            </a:r>
          </a:p>
          <a:p>
            <a:pPr marL="800100" lvl="2"/>
            <a:r>
              <a:rPr lang="en-US" sz="2600" b="1" dirty="0">
                <a:solidFill>
                  <a:schemeClr val="tx1">
                    <a:lumMod val="95000"/>
                    <a:lumOff val="5000"/>
                  </a:schemeClr>
                </a:solidFill>
              </a:rPr>
              <a:t>The symbology of Great Britain.</a:t>
            </a:r>
          </a:p>
          <a:p>
            <a:pPr marR="0" algn="l" rtl="0"/>
            <a:endParaRPr lang="en-US" sz="1800" b="0" i="0" u="none" strike="noStrike" baseline="0" dirty="0">
              <a:solidFill>
                <a:srgbClr val="000000"/>
              </a:solidFill>
              <a:latin typeface="Verdana" panose="020B0604030504040204" pitchFamily="34" charset="0"/>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45</a:t>
            </a:fld>
            <a:endParaRPr lang="en-US">
              <a:solidFill>
                <a:srgbClr val="FFFFFF"/>
              </a:solidFill>
            </a:endParaRPr>
          </a:p>
        </p:txBody>
      </p:sp>
      <p:pic>
        <p:nvPicPr>
          <p:cNvPr id="8" name="Picture 7">
            <a:extLst>
              <a:ext uri="{FF2B5EF4-FFF2-40B4-BE49-F238E27FC236}">
                <a16:creationId xmlns:a16="http://schemas.microsoft.com/office/drawing/2014/main" id="{641A048C-19E7-D2D0-41A5-61B9CDF6DD46}"/>
              </a:ext>
            </a:extLst>
          </p:cNvPr>
          <p:cNvPicPr>
            <a:picLocks noChangeAspect="1"/>
          </p:cNvPicPr>
          <p:nvPr/>
        </p:nvPicPr>
        <p:blipFill>
          <a:blip r:embed="rId3"/>
          <a:stretch>
            <a:fillRect/>
          </a:stretch>
        </p:blipFill>
        <p:spPr>
          <a:xfrm>
            <a:off x="959463" y="3276497"/>
            <a:ext cx="3794077" cy="2668501"/>
          </a:xfrm>
          <a:prstGeom prst="rect">
            <a:avLst/>
          </a:prstGeom>
        </p:spPr>
      </p:pic>
      <p:pic>
        <p:nvPicPr>
          <p:cNvPr id="12" name="Picture 11">
            <a:extLst>
              <a:ext uri="{FF2B5EF4-FFF2-40B4-BE49-F238E27FC236}">
                <a16:creationId xmlns:a16="http://schemas.microsoft.com/office/drawing/2014/main" id="{5354ADE9-B398-3D7B-FF6B-962F261B3CBD}"/>
              </a:ext>
            </a:extLst>
          </p:cNvPr>
          <p:cNvPicPr>
            <a:picLocks noChangeAspect="1"/>
          </p:cNvPicPr>
          <p:nvPr/>
        </p:nvPicPr>
        <p:blipFill>
          <a:blip r:embed="rId4"/>
          <a:stretch>
            <a:fillRect/>
          </a:stretch>
        </p:blipFill>
        <p:spPr>
          <a:xfrm>
            <a:off x="8702131" y="2851962"/>
            <a:ext cx="3067050" cy="1485900"/>
          </a:xfrm>
          <a:prstGeom prst="rect">
            <a:avLst/>
          </a:prstGeom>
        </p:spPr>
      </p:pic>
      <p:pic>
        <p:nvPicPr>
          <p:cNvPr id="13" name="Picture 12">
            <a:extLst>
              <a:ext uri="{FF2B5EF4-FFF2-40B4-BE49-F238E27FC236}">
                <a16:creationId xmlns:a16="http://schemas.microsoft.com/office/drawing/2014/main" id="{A8F3F340-2CD7-2B5B-3053-BFED86C37D5D}"/>
              </a:ext>
            </a:extLst>
          </p:cNvPr>
          <p:cNvPicPr>
            <a:picLocks noChangeAspect="1"/>
          </p:cNvPicPr>
          <p:nvPr/>
        </p:nvPicPr>
        <p:blipFill>
          <a:blip r:embed="rId5"/>
          <a:stretch>
            <a:fillRect/>
          </a:stretch>
        </p:blipFill>
        <p:spPr>
          <a:xfrm>
            <a:off x="4866712" y="3276497"/>
            <a:ext cx="3647364" cy="2431576"/>
          </a:xfrm>
          <a:prstGeom prst="rect">
            <a:avLst/>
          </a:prstGeom>
        </p:spPr>
      </p:pic>
      <p:pic>
        <p:nvPicPr>
          <p:cNvPr id="14" name="Picture 13">
            <a:extLst>
              <a:ext uri="{FF2B5EF4-FFF2-40B4-BE49-F238E27FC236}">
                <a16:creationId xmlns:a16="http://schemas.microsoft.com/office/drawing/2014/main" id="{57BEDEB9-AE18-3C2F-8E3A-9FEB4CBBE0C9}"/>
              </a:ext>
            </a:extLst>
          </p:cNvPr>
          <p:cNvPicPr>
            <a:picLocks noChangeAspect="1"/>
          </p:cNvPicPr>
          <p:nvPr/>
        </p:nvPicPr>
        <p:blipFill>
          <a:blip r:embed="rId6"/>
          <a:stretch>
            <a:fillRect/>
          </a:stretch>
        </p:blipFill>
        <p:spPr>
          <a:xfrm>
            <a:off x="8683889" y="4431364"/>
            <a:ext cx="3067051" cy="2044701"/>
          </a:xfrm>
          <a:prstGeom prst="rect">
            <a:avLst/>
          </a:prstGeom>
        </p:spPr>
      </p:pic>
    </p:spTree>
    <p:extLst>
      <p:ext uri="{BB962C8B-B14F-4D97-AF65-F5344CB8AC3E}">
        <p14:creationId xmlns:p14="http://schemas.microsoft.com/office/powerpoint/2010/main" val="3907195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7716" y="-8877"/>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1" y="1368129"/>
            <a:ext cx="10485389" cy="4860573"/>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600" b="1" dirty="0">
                <a:solidFill>
                  <a:schemeClr val="tx1">
                    <a:lumMod val="95000"/>
                    <a:lumOff val="5000"/>
                  </a:schemeClr>
                </a:solidFill>
              </a:rPr>
              <a:t>Biblical Insight into the Black Horse of War</a:t>
            </a:r>
          </a:p>
          <a:p>
            <a:pPr marL="571500" lvl="1"/>
            <a:r>
              <a:rPr lang="en-US" sz="2800" b="1" dirty="0">
                <a:solidFill>
                  <a:schemeClr val="tx1">
                    <a:lumMod val="95000"/>
                    <a:lumOff val="5000"/>
                  </a:schemeClr>
                </a:solidFill>
              </a:rPr>
              <a:t>The Book of Daniel Outlines the Players of this War – The Lion with Eagle’s Wings</a:t>
            </a:r>
          </a:p>
          <a:p>
            <a:pPr marL="800100" lvl="2"/>
            <a:r>
              <a:rPr lang="en-US" sz="2600" b="1" dirty="0">
                <a:solidFill>
                  <a:schemeClr val="tx1">
                    <a:lumMod val="95000"/>
                    <a:lumOff val="5000"/>
                  </a:schemeClr>
                </a:solidFill>
              </a:rPr>
              <a:t>The symbology of the United States.</a:t>
            </a:r>
          </a:p>
          <a:p>
            <a:pPr marR="0" algn="l" rtl="0"/>
            <a:endParaRPr lang="en-US" sz="1800" b="0" i="0" u="none" strike="noStrike" baseline="0" dirty="0">
              <a:solidFill>
                <a:srgbClr val="000000"/>
              </a:solidFill>
              <a:latin typeface="Verdana" panose="020B0604030504040204" pitchFamily="34" charset="0"/>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46</a:t>
            </a:fld>
            <a:endParaRPr lang="en-US">
              <a:solidFill>
                <a:srgbClr val="FFFFFF"/>
              </a:solidFill>
            </a:endParaRPr>
          </a:p>
        </p:txBody>
      </p:sp>
      <p:pic>
        <p:nvPicPr>
          <p:cNvPr id="2" name="Picture 1">
            <a:extLst>
              <a:ext uri="{FF2B5EF4-FFF2-40B4-BE49-F238E27FC236}">
                <a16:creationId xmlns:a16="http://schemas.microsoft.com/office/drawing/2014/main" id="{8C537FD2-5316-EF71-2DD4-792922B1837F}"/>
              </a:ext>
            </a:extLst>
          </p:cNvPr>
          <p:cNvPicPr>
            <a:picLocks noChangeAspect="1"/>
          </p:cNvPicPr>
          <p:nvPr/>
        </p:nvPicPr>
        <p:blipFill>
          <a:blip r:embed="rId3"/>
          <a:stretch>
            <a:fillRect/>
          </a:stretch>
        </p:blipFill>
        <p:spPr>
          <a:xfrm>
            <a:off x="1247245" y="3253372"/>
            <a:ext cx="4248280" cy="3039154"/>
          </a:xfrm>
          <a:prstGeom prst="rect">
            <a:avLst/>
          </a:prstGeom>
        </p:spPr>
      </p:pic>
      <p:pic>
        <p:nvPicPr>
          <p:cNvPr id="6" name="Picture 5">
            <a:extLst>
              <a:ext uri="{FF2B5EF4-FFF2-40B4-BE49-F238E27FC236}">
                <a16:creationId xmlns:a16="http://schemas.microsoft.com/office/drawing/2014/main" id="{CEF3821D-1ADA-94D5-056E-A9E90C7D8B5D}"/>
              </a:ext>
            </a:extLst>
          </p:cNvPr>
          <p:cNvPicPr>
            <a:picLocks noChangeAspect="1"/>
          </p:cNvPicPr>
          <p:nvPr/>
        </p:nvPicPr>
        <p:blipFill>
          <a:blip r:embed="rId4"/>
          <a:stretch>
            <a:fillRect/>
          </a:stretch>
        </p:blipFill>
        <p:spPr>
          <a:xfrm>
            <a:off x="5938991" y="3400179"/>
            <a:ext cx="2928766" cy="2928766"/>
          </a:xfrm>
          <a:prstGeom prst="rect">
            <a:avLst/>
          </a:prstGeom>
        </p:spPr>
      </p:pic>
      <p:pic>
        <p:nvPicPr>
          <p:cNvPr id="7" name="Picture 6">
            <a:extLst>
              <a:ext uri="{FF2B5EF4-FFF2-40B4-BE49-F238E27FC236}">
                <a16:creationId xmlns:a16="http://schemas.microsoft.com/office/drawing/2014/main" id="{B47051C0-D31F-6DF7-F8BE-49FBE9D1F217}"/>
              </a:ext>
            </a:extLst>
          </p:cNvPr>
          <p:cNvPicPr>
            <a:picLocks noChangeAspect="1"/>
          </p:cNvPicPr>
          <p:nvPr/>
        </p:nvPicPr>
        <p:blipFill>
          <a:blip r:embed="rId5"/>
          <a:stretch>
            <a:fillRect/>
          </a:stretch>
        </p:blipFill>
        <p:spPr>
          <a:xfrm>
            <a:off x="9020312" y="3253372"/>
            <a:ext cx="2809875" cy="3333750"/>
          </a:xfrm>
          <a:prstGeom prst="rect">
            <a:avLst/>
          </a:prstGeom>
        </p:spPr>
      </p:pic>
    </p:spTree>
    <p:extLst>
      <p:ext uri="{BB962C8B-B14F-4D97-AF65-F5344CB8AC3E}">
        <p14:creationId xmlns:p14="http://schemas.microsoft.com/office/powerpoint/2010/main" val="3061849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11231"/>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1" y="1368129"/>
            <a:ext cx="10485389" cy="4860573"/>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600" b="1" dirty="0">
                <a:solidFill>
                  <a:schemeClr val="tx1">
                    <a:lumMod val="95000"/>
                    <a:lumOff val="5000"/>
                  </a:schemeClr>
                </a:solidFill>
              </a:rPr>
              <a:t>Biblical Insight into the Black Horse of War</a:t>
            </a:r>
          </a:p>
          <a:p>
            <a:pPr marL="571500" lvl="1"/>
            <a:r>
              <a:rPr lang="en-US" sz="2800" b="1" dirty="0">
                <a:solidFill>
                  <a:schemeClr val="tx1">
                    <a:lumMod val="95000"/>
                    <a:lumOff val="5000"/>
                  </a:schemeClr>
                </a:solidFill>
              </a:rPr>
              <a:t>The Book of Daniel Outlines the Players of this War – The Lion with Eagle’s Wings</a:t>
            </a:r>
          </a:p>
          <a:p>
            <a:pPr marL="800100" lvl="2"/>
            <a:r>
              <a:rPr lang="en-US" sz="2600" b="1" dirty="0">
                <a:solidFill>
                  <a:schemeClr val="tx1">
                    <a:lumMod val="95000"/>
                    <a:lumOff val="5000"/>
                  </a:schemeClr>
                </a:solidFill>
              </a:rPr>
              <a:t>The symbology of the Germany.</a:t>
            </a:r>
          </a:p>
          <a:p>
            <a:pPr marR="0" algn="l" rtl="0"/>
            <a:endParaRPr lang="en-US" sz="1800" b="0" i="0" u="none" strike="noStrike" baseline="0" dirty="0">
              <a:solidFill>
                <a:srgbClr val="000000"/>
              </a:solidFill>
              <a:latin typeface="Verdana" panose="020B0604030504040204" pitchFamily="34" charset="0"/>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47</a:t>
            </a:fld>
            <a:endParaRPr lang="en-US">
              <a:solidFill>
                <a:srgbClr val="FFFFFF"/>
              </a:solidFill>
            </a:endParaRPr>
          </a:p>
        </p:txBody>
      </p:sp>
      <p:pic>
        <p:nvPicPr>
          <p:cNvPr id="8" name="Picture 7">
            <a:extLst>
              <a:ext uri="{FF2B5EF4-FFF2-40B4-BE49-F238E27FC236}">
                <a16:creationId xmlns:a16="http://schemas.microsoft.com/office/drawing/2014/main" id="{720B280A-BF04-91C8-9477-C8DD15C7A48C}"/>
              </a:ext>
            </a:extLst>
          </p:cNvPr>
          <p:cNvPicPr>
            <a:picLocks noChangeAspect="1"/>
          </p:cNvPicPr>
          <p:nvPr/>
        </p:nvPicPr>
        <p:blipFill rotWithShape="1">
          <a:blip r:embed="rId3"/>
          <a:srcRect b="10876"/>
          <a:stretch/>
        </p:blipFill>
        <p:spPr>
          <a:xfrm>
            <a:off x="898453" y="3310054"/>
            <a:ext cx="3330884" cy="2601220"/>
          </a:xfrm>
          <a:prstGeom prst="rect">
            <a:avLst/>
          </a:prstGeom>
        </p:spPr>
      </p:pic>
      <p:pic>
        <p:nvPicPr>
          <p:cNvPr id="12" name="Picture 11">
            <a:extLst>
              <a:ext uri="{FF2B5EF4-FFF2-40B4-BE49-F238E27FC236}">
                <a16:creationId xmlns:a16="http://schemas.microsoft.com/office/drawing/2014/main" id="{B7FA49AA-4CEC-E13C-5548-BD16AD324677}"/>
              </a:ext>
            </a:extLst>
          </p:cNvPr>
          <p:cNvPicPr>
            <a:picLocks noChangeAspect="1"/>
          </p:cNvPicPr>
          <p:nvPr/>
        </p:nvPicPr>
        <p:blipFill>
          <a:blip r:embed="rId4"/>
          <a:stretch>
            <a:fillRect/>
          </a:stretch>
        </p:blipFill>
        <p:spPr>
          <a:xfrm>
            <a:off x="4502503" y="3309351"/>
            <a:ext cx="3902885" cy="2601923"/>
          </a:xfrm>
          <a:prstGeom prst="rect">
            <a:avLst/>
          </a:prstGeom>
        </p:spPr>
      </p:pic>
      <p:pic>
        <p:nvPicPr>
          <p:cNvPr id="13" name="Picture 12">
            <a:extLst>
              <a:ext uri="{FF2B5EF4-FFF2-40B4-BE49-F238E27FC236}">
                <a16:creationId xmlns:a16="http://schemas.microsoft.com/office/drawing/2014/main" id="{C192B68D-C656-7612-24C7-A7E88D4D2FF7}"/>
              </a:ext>
            </a:extLst>
          </p:cNvPr>
          <p:cNvPicPr>
            <a:picLocks noChangeAspect="1"/>
          </p:cNvPicPr>
          <p:nvPr/>
        </p:nvPicPr>
        <p:blipFill>
          <a:blip r:embed="rId5"/>
          <a:stretch>
            <a:fillRect/>
          </a:stretch>
        </p:blipFill>
        <p:spPr>
          <a:xfrm>
            <a:off x="8805105" y="3309350"/>
            <a:ext cx="2317052" cy="2601219"/>
          </a:xfrm>
          <a:prstGeom prst="rect">
            <a:avLst/>
          </a:prstGeom>
        </p:spPr>
      </p:pic>
    </p:spTree>
    <p:extLst>
      <p:ext uri="{BB962C8B-B14F-4D97-AF65-F5344CB8AC3E}">
        <p14:creationId xmlns:p14="http://schemas.microsoft.com/office/powerpoint/2010/main" val="3494102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11231"/>
            <a:ext cx="12191980" cy="6858000"/>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1" y="1368129"/>
            <a:ext cx="10485389" cy="4860573"/>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600" b="1" dirty="0">
                <a:solidFill>
                  <a:schemeClr val="tx1">
                    <a:lumMod val="95000"/>
                    <a:lumOff val="5000"/>
                  </a:schemeClr>
                </a:solidFill>
              </a:rPr>
              <a:t>Biblical Insight into the Black Horse of War</a:t>
            </a:r>
          </a:p>
          <a:p>
            <a:pPr marL="571500" lvl="1"/>
            <a:r>
              <a:rPr lang="en-US" sz="2800" b="1" dirty="0">
                <a:solidFill>
                  <a:schemeClr val="tx1">
                    <a:lumMod val="95000"/>
                    <a:lumOff val="5000"/>
                  </a:schemeClr>
                </a:solidFill>
              </a:rPr>
              <a:t>The Book of Daniel Outlines the Players of this War – The Lion with Eagle’s Wings</a:t>
            </a:r>
          </a:p>
          <a:p>
            <a:pPr marL="800100" lvl="2"/>
            <a:r>
              <a:rPr lang="en-US" sz="2600" b="1" dirty="0">
                <a:solidFill>
                  <a:schemeClr val="tx1">
                    <a:lumMod val="95000"/>
                    <a:lumOff val="5000"/>
                  </a:schemeClr>
                </a:solidFill>
              </a:rPr>
              <a:t>The symbology of the France.</a:t>
            </a:r>
          </a:p>
          <a:p>
            <a:pPr marR="0" algn="l" rtl="0"/>
            <a:endParaRPr lang="en-US" sz="1800" b="0" i="0" u="none" strike="noStrike" baseline="0" dirty="0">
              <a:solidFill>
                <a:srgbClr val="000000"/>
              </a:solidFill>
              <a:latin typeface="Verdana" panose="020B0604030504040204" pitchFamily="34" charset="0"/>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48</a:t>
            </a:fld>
            <a:endParaRPr lang="en-US">
              <a:solidFill>
                <a:srgbClr val="FFFFFF"/>
              </a:solidFill>
            </a:endParaRPr>
          </a:p>
        </p:txBody>
      </p:sp>
      <p:pic>
        <p:nvPicPr>
          <p:cNvPr id="2" name="Picture 1">
            <a:extLst>
              <a:ext uri="{FF2B5EF4-FFF2-40B4-BE49-F238E27FC236}">
                <a16:creationId xmlns:a16="http://schemas.microsoft.com/office/drawing/2014/main" id="{D316F7C9-3057-89E3-435D-08AF5B3B5A55}"/>
              </a:ext>
            </a:extLst>
          </p:cNvPr>
          <p:cNvPicPr>
            <a:picLocks noChangeAspect="1"/>
          </p:cNvPicPr>
          <p:nvPr/>
        </p:nvPicPr>
        <p:blipFill>
          <a:blip r:embed="rId3"/>
          <a:stretch>
            <a:fillRect/>
          </a:stretch>
        </p:blipFill>
        <p:spPr>
          <a:xfrm>
            <a:off x="1247225" y="3233365"/>
            <a:ext cx="4229936" cy="2864019"/>
          </a:xfrm>
          <a:prstGeom prst="rect">
            <a:avLst/>
          </a:prstGeom>
        </p:spPr>
      </p:pic>
      <p:pic>
        <p:nvPicPr>
          <p:cNvPr id="6" name="Picture 5">
            <a:extLst>
              <a:ext uri="{FF2B5EF4-FFF2-40B4-BE49-F238E27FC236}">
                <a16:creationId xmlns:a16="http://schemas.microsoft.com/office/drawing/2014/main" id="{FDB614F7-EDF9-A8D6-1F8A-B247C822AA30}"/>
              </a:ext>
            </a:extLst>
          </p:cNvPr>
          <p:cNvPicPr>
            <a:picLocks noChangeAspect="1"/>
          </p:cNvPicPr>
          <p:nvPr/>
        </p:nvPicPr>
        <p:blipFill>
          <a:blip r:embed="rId4"/>
          <a:stretch>
            <a:fillRect/>
          </a:stretch>
        </p:blipFill>
        <p:spPr>
          <a:xfrm>
            <a:off x="5733665" y="3288624"/>
            <a:ext cx="3095625" cy="2066925"/>
          </a:xfrm>
          <a:prstGeom prst="rect">
            <a:avLst/>
          </a:prstGeom>
        </p:spPr>
      </p:pic>
      <p:pic>
        <p:nvPicPr>
          <p:cNvPr id="7" name="Picture 6">
            <a:extLst>
              <a:ext uri="{FF2B5EF4-FFF2-40B4-BE49-F238E27FC236}">
                <a16:creationId xmlns:a16="http://schemas.microsoft.com/office/drawing/2014/main" id="{2045CA2E-61A6-BA57-078B-E57EEE976564}"/>
              </a:ext>
            </a:extLst>
          </p:cNvPr>
          <p:cNvPicPr>
            <a:picLocks noChangeAspect="1"/>
          </p:cNvPicPr>
          <p:nvPr/>
        </p:nvPicPr>
        <p:blipFill>
          <a:blip r:embed="rId5"/>
          <a:stretch>
            <a:fillRect/>
          </a:stretch>
        </p:blipFill>
        <p:spPr>
          <a:xfrm>
            <a:off x="9347200" y="3287253"/>
            <a:ext cx="2323644" cy="2987542"/>
          </a:xfrm>
          <a:prstGeom prst="rect">
            <a:avLst/>
          </a:prstGeom>
        </p:spPr>
      </p:pic>
    </p:spTree>
    <p:extLst>
      <p:ext uri="{BB962C8B-B14F-4D97-AF65-F5344CB8AC3E}">
        <p14:creationId xmlns:p14="http://schemas.microsoft.com/office/powerpoint/2010/main" val="4062056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0" y="-181395"/>
            <a:ext cx="12191980" cy="7030517"/>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1" y="1368129"/>
            <a:ext cx="10485389" cy="4860573"/>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600" b="1" dirty="0">
                <a:solidFill>
                  <a:schemeClr val="tx1">
                    <a:lumMod val="95000"/>
                    <a:lumOff val="5000"/>
                  </a:schemeClr>
                </a:solidFill>
              </a:rPr>
              <a:t>Biblical Insight into the Black Horse of War</a:t>
            </a:r>
          </a:p>
          <a:p>
            <a:pPr marL="571500" lvl="1"/>
            <a:r>
              <a:rPr lang="en-US" sz="2800" b="1" dirty="0">
                <a:solidFill>
                  <a:schemeClr val="tx1">
                    <a:lumMod val="95000"/>
                    <a:lumOff val="5000"/>
                  </a:schemeClr>
                </a:solidFill>
              </a:rPr>
              <a:t>The Book of Daniel Outlines the Players of this War – The Lion with Eagle’s Wings</a:t>
            </a:r>
          </a:p>
          <a:p>
            <a:pPr marL="800100" lvl="2"/>
            <a:r>
              <a:rPr lang="en-US" sz="2600" b="1" dirty="0">
                <a:solidFill>
                  <a:schemeClr val="tx1">
                    <a:lumMod val="95000"/>
                    <a:lumOff val="5000"/>
                  </a:schemeClr>
                </a:solidFill>
              </a:rPr>
              <a:t>The symbology of the Austria.</a:t>
            </a:r>
          </a:p>
          <a:p>
            <a:pPr marR="0" algn="l" rtl="0"/>
            <a:endParaRPr lang="en-US" sz="1800" b="0" i="0" u="none" strike="noStrike" baseline="0" dirty="0">
              <a:solidFill>
                <a:srgbClr val="000000"/>
              </a:solidFill>
              <a:latin typeface="Verdana" panose="020B0604030504040204" pitchFamily="34" charset="0"/>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49</a:t>
            </a:fld>
            <a:endParaRPr lang="en-US">
              <a:solidFill>
                <a:srgbClr val="FFFFFF"/>
              </a:solidFill>
            </a:endParaRPr>
          </a:p>
        </p:txBody>
      </p:sp>
      <p:pic>
        <p:nvPicPr>
          <p:cNvPr id="12" name="Picture 11">
            <a:extLst>
              <a:ext uri="{FF2B5EF4-FFF2-40B4-BE49-F238E27FC236}">
                <a16:creationId xmlns:a16="http://schemas.microsoft.com/office/drawing/2014/main" id="{0BB6588C-1B44-ED21-F025-68041D519F2E}"/>
              </a:ext>
            </a:extLst>
          </p:cNvPr>
          <p:cNvPicPr>
            <a:picLocks noChangeAspect="1"/>
          </p:cNvPicPr>
          <p:nvPr/>
        </p:nvPicPr>
        <p:blipFill>
          <a:blip r:embed="rId3"/>
          <a:stretch>
            <a:fillRect/>
          </a:stretch>
        </p:blipFill>
        <p:spPr>
          <a:xfrm>
            <a:off x="4630767" y="3304527"/>
            <a:ext cx="4171488" cy="2945477"/>
          </a:xfrm>
          <a:prstGeom prst="rect">
            <a:avLst/>
          </a:prstGeom>
        </p:spPr>
      </p:pic>
      <p:pic>
        <p:nvPicPr>
          <p:cNvPr id="13" name="Picture 12">
            <a:extLst>
              <a:ext uri="{FF2B5EF4-FFF2-40B4-BE49-F238E27FC236}">
                <a16:creationId xmlns:a16="http://schemas.microsoft.com/office/drawing/2014/main" id="{644C9CE8-F31D-D209-9697-928C84C57CB3}"/>
              </a:ext>
            </a:extLst>
          </p:cNvPr>
          <p:cNvPicPr>
            <a:picLocks noChangeAspect="1"/>
          </p:cNvPicPr>
          <p:nvPr/>
        </p:nvPicPr>
        <p:blipFill>
          <a:blip r:embed="rId4"/>
          <a:stretch>
            <a:fillRect/>
          </a:stretch>
        </p:blipFill>
        <p:spPr>
          <a:xfrm>
            <a:off x="8986791" y="3304527"/>
            <a:ext cx="3101686" cy="2999321"/>
          </a:xfrm>
          <a:prstGeom prst="rect">
            <a:avLst/>
          </a:prstGeom>
        </p:spPr>
      </p:pic>
      <p:pic>
        <p:nvPicPr>
          <p:cNvPr id="14" name="Picture 13">
            <a:extLst>
              <a:ext uri="{FF2B5EF4-FFF2-40B4-BE49-F238E27FC236}">
                <a16:creationId xmlns:a16="http://schemas.microsoft.com/office/drawing/2014/main" id="{2F245B9D-580B-A1BE-E7D1-2D8C496A934E}"/>
              </a:ext>
            </a:extLst>
          </p:cNvPr>
          <p:cNvPicPr>
            <a:picLocks noChangeAspect="1"/>
          </p:cNvPicPr>
          <p:nvPr/>
        </p:nvPicPr>
        <p:blipFill>
          <a:blip r:embed="rId5"/>
          <a:stretch>
            <a:fillRect/>
          </a:stretch>
        </p:blipFill>
        <p:spPr>
          <a:xfrm flipH="1">
            <a:off x="1943698" y="3304527"/>
            <a:ext cx="2319970" cy="2918629"/>
          </a:xfrm>
          <a:prstGeom prst="rect">
            <a:avLst/>
          </a:prstGeom>
        </p:spPr>
      </p:pic>
    </p:spTree>
    <p:extLst>
      <p:ext uri="{BB962C8B-B14F-4D97-AF65-F5344CB8AC3E}">
        <p14:creationId xmlns:p14="http://schemas.microsoft.com/office/powerpoint/2010/main" val="1551488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273389" y="1335024"/>
            <a:ext cx="7178576" cy="1179576"/>
          </a:xfrm>
        </p:spPr>
        <p:txBody>
          <a:bodyPr>
            <a:normAutofit/>
          </a:bodyPr>
          <a:lstStyle/>
          <a:p>
            <a:pPr algn="ctr"/>
            <a:r>
              <a:rPr lang="en-US" sz="5400" dirty="0"/>
              <a:t>A Visit to Heaven</a:t>
            </a:r>
            <a:endParaRPr lang="en-US" dirty="0"/>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273388" y="2514599"/>
            <a:ext cx="7253056" cy="3744157"/>
          </a:xfrm>
        </p:spPr>
        <p:txBody>
          <a:bodyPr>
            <a:normAutofit/>
          </a:bodyPr>
          <a:lstStyle/>
          <a:p>
            <a:pPr marL="342900" indent="-342900">
              <a:buFont typeface="Arial" panose="020B0604020202020204" pitchFamily="34" charset="0"/>
              <a:buChar char="•"/>
            </a:pPr>
            <a:r>
              <a:rPr lang="en-US" dirty="0"/>
              <a:t>At first, I think the Apostles thought the Book of Revelation would be Yahushua giving them directions on how they should lead their assemblies.</a:t>
            </a:r>
          </a:p>
          <a:p>
            <a:pPr marL="342900" indent="-342900">
              <a:buFont typeface="Arial" panose="020B0604020202020204" pitchFamily="34" charset="0"/>
              <a:buChar char="•"/>
            </a:pPr>
            <a:r>
              <a:rPr lang="en-US" dirty="0"/>
              <a:t>The next Revelation would shock even John Mark. The other Apostles had been to heaven at various times, but he was not an Apostle… yet!</a:t>
            </a:r>
          </a:p>
          <a:p>
            <a:pPr marL="342900" indent="-342900">
              <a:buFont typeface="Arial" panose="020B0604020202020204" pitchFamily="34" charset="0"/>
              <a:buChar char="•"/>
            </a:pPr>
            <a:r>
              <a:rPr lang="en-US" dirty="0"/>
              <a:t>Yet this visit to heaven was not a normal visit. Since he was a scribe, he had a message to bring, and Yahushua wanted him to bring it.</a:t>
            </a:r>
          </a:p>
        </p:txBody>
      </p:sp>
      <p:pic>
        <p:nvPicPr>
          <p:cNvPr id="8" name="Picture Placeholder 7" descr="mountains under the night sky just before dawn">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rotWithShape="1">
          <a:blip r:embed="rId2"/>
          <a:srcRect l="71" r="71"/>
          <a:stretch/>
        </p:blipFill>
        <p:spPr/>
      </p:pic>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p:txBody>
          <a:bodyPr/>
          <a:lstStyle/>
          <a:p>
            <a:r>
              <a:rPr lang="en-US" dirty="0"/>
              <a:t>5/2/2022</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The Four horsemen of the Apocalypse</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5</a:t>
            </a:fld>
            <a:endParaRPr lang="en-US" dirty="0"/>
          </a:p>
        </p:txBody>
      </p:sp>
    </p:spTree>
    <p:extLst>
      <p:ext uri="{BB962C8B-B14F-4D97-AF65-F5344CB8AC3E}">
        <p14:creationId xmlns:p14="http://schemas.microsoft.com/office/powerpoint/2010/main" val="21050508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0" y="-181395"/>
            <a:ext cx="12191980" cy="7030517"/>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1" y="1368129"/>
            <a:ext cx="10485389" cy="4860573"/>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600" b="1" dirty="0">
                <a:solidFill>
                  <a:schemeClr val="tx1">
                    <a:lumMod val="95000"/>
                    <a:lumOff val="5000"/>
                  </a:schemeClr>
                </a:solidFill>
              </a:rPr>
              <a:t>Biblical Insight into the Black Horse of War</a:t>
            </a:r>
          </a:p>
          <a:p>
            <a:pPr marL="571500" lvl="1"/>
            <a:r>
              <a:rPr lang="en-US" sz="2800" b="1" dirty="0">
                <a:solidFill>
                  <a:schemeClr val="tx1">
                    <a:lumMod val="95000"/>
                    <a:lumOff val="5000"/>
                  </a:schemeClr>
                </a:solidFill>
              </a:rPr>
              <a:t>The Book of Daniel Outlines the Players of this War – The Lion with Eagle’s Wings</a:t>
            </a:r>
          </a:p>
          <a:p>
            <a:pPr marL="800100" lvl="2"/>
            <a:r>
              <a:rPr lang="en-US" sz="2600" b="1" dirty="0">
                <a:solidFill>
                  <a:schemeClr val="tx1">
                    <a:lumMod val="95000"/>
                    <a:lumOff val="5000"/>
                  </a:schemeClr>
                </a:solidFill>
              </a:rPr>
              <a:t>The symbology of the Poland.</a:t>
            </a:r>
          </a:p>
          <a:p>
            <a:pPr marR="0" algn="l" rtl="0"/>
            <a:endParaRPr lang="en-US" sz="1800" b="0" i="0" u="none" strike="noStrike" baseline="0" dirty="0">
              <a:solidFill>
                <a:srgbClr val="000000"/>
              </a:solidFill>
              <a:latin typeface="Verdana" panose="020B0604030504040204" pitchFamily="34" charset="0"/>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50</a:t>
            </a:fld>
            <a:endParaRPr lang="en-US">
              <a:solidFill>
                <a:srgbClr val="FFFFFF"/>
              </a:solidFill>
            </a:endParaRPr>
          </a:p>
        </p:txBody>
      </p:sp>
      <p:pic>
        <p:nvPicPr>
          <p:cNvPr id="2" name="Picture 1">
            <a:extLst>
              <a:ext uri="{FF2B5EF4-FFF2-40B4-BE49-F238E27FC236}">
                <a16:creationId xmlns:a16="http://schemas.microsoft.com/office/drawing/2014/main" id="{96BC8F02-71D5-B2FE-680A-993D5607993F}"/>
              </a:ext>
            </a:extLst>
          </p:cNvPr>
          <p:cNvPicPr>
            <a:picLocks noChangeAspect="1"/>
          </p:cNvPicPr>
          <p:nvPr/>
        </p:nvPicPr>
        <p:blipFill>
          <a:blip r:embed="rId3"/>
          <a:stretch>
            <a:fillRect/>
          </a:stretch>
        </p:blipFill>
        <p:spPr>
          <a:xfrm>
            <a:off x="1522075" y="3428998"/>
            <a:ext cx="4550811" cy="2408384"/>
          </a:xfrm>
          <a:prstGeom prst="rect">
            <a:avLst/>
          </a:prstGeom>
        </p:spPr>
      </p:pic>
      <p:pic>
        <p:nvPicPr>
          <p:cNvPr id="6" name="Picture 5">
            <a:extLst>
              <a:ext uri="{FF2B5EF4-FFF2-40B4-BE49-F238E27FC236}">
                <a16:creationId xmlns:a16="http://schemas.microsoft.com/office/drawing/2014/main" id="{AA8C72FE-263F-42DF-2F64-0A4F5546335B}"/>
              </a:ext>
            </a:extLst>
          </p:cNvPr>
          <p:cNvPicPr>
            <a:picLocks noChangeAspect="1"/>
          </p:cNvPicPr>
          <p:nvPr/>
        </p:nvPicPr>
        <p:blipFill>
          <a:blip r:embed="rId4"/>
          <a:stretch>
            <a:fillRect/>
          </a:stretch>
        </p:blipFill>
        <p:spPr>
          <a:xfrm>
            <a:off x="6313079" y="3428998"/>
            <a:ext cx="2408384" cy="2408384"/>
          </a:xfrm>
          <a:prstGeom prst="rect">
            <a:avLst/>
          </a:prstGeom>
        </p:spPr>
      </p:pic>
      <p:pic>
        <p:nvPicPr>
          <p:cNvPr id="7" name="Picture 6">
            <a:extLst>
              <a:ext uri="{FF2B5EF4-FFF2-40B4-BE49-F238E27FC236}">
                <a16:creationId xmlns:a16="http://schemas.microsoft.com/office/drawing/2014/main" id="{242024CE-EDB7-093E-AC95-5D49BE53D989}"/>
              </a:ext>
            </a:extLst>
          </p:cNvPr>
          <p:cNvPicPr>
            <a:picLocks noChangeAspect="1"/>
          </p:cNvPicPr>
          <p:nvPr/>
        </p:nvPicPr>
        <p:blipFill>
          <a:blip r:embed="rId5"/>
          <a:stretch>
            <a:fillRect/>
          </a:stretch>
        </p:blipFill>
        <p:spPr>
          <a:xfrm>
            <a:off x="9072205" y="3423950"/>
            <a:ext cx="2408384" cy="2408384"/>
          </a:xfrm>
          <a:prstGeom prst="rect">
            <a:avLst/>
          </a:prstGeom>
        </p:spPr>
      </p:pic>
    </p:spTree>
    <p:extLst>
      <p:ext uri="{BB962C8B-B14F-4D97-AF65-F5344CB8AC3E}">
        <p14:creationId xmlns:p14="http://schemas.microsoft.com/office/powerpoint/2010/main" val="665492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0" y="-181395"/>
            <a:ext cx="12191980" cy="7030517"/>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1" y="1368129"/>
            <a:ext cx="10485389" cy="4860573"/>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600" b="1" dirty="0">
                <a:solidFill>
                  <a:schemeClr val="tx1">
                    <a:lumMod val="95000"/>
                    <a:lumOff val="5000"/>
                  </a:schemeClr>
                </a:solidFill>
              </a:rPr>
              <a:t>Biblical Insight into the Black Horse of War</a:t>
            </a:r>
          </a:p>
          <a:p>
            <a:pPr marL="571500" lvl="1"/>
            <a:r>
              <a:rPr lang="en-US" sz="2800" b="1" dirty="0">
                <a:solidFill>
                  <a:schemeClr val="tx1">
                    <a:lumMod val="95000"/>
                    <a:lumOff val="5000"/>
                  </a:schemeClr>
                </a:solidFill>
              </a:rPr>
              <a:t>The Book of Daniel Outlines the Players of this War – The Lion with Eagle’s Wings</a:t>
            </a:r>
          </a:p>
          <a:p>
            <a:pPr marL="800100" lvl="2"/>
            <a:r>
              <a:rPr lang="en-US" sz="2600" b="1" dirty="0">
                <a:solidFill>
                  <a:schemeClr val="tx1">
                    <a:lumMod val="95000"/>
                    <a:lumOff val="5000"/>
                  </a:schemeClr>
                </a:solidFill>
              </a:rPr>
              <a:t>The symbology of the Hungary.</a:t>
            </a:r>
          </a:p>
          <a:p>
            <a:pPr marR="0" algn="l" rtl="0"/>
            <a:endParaRPr lang="en-US" sz="1800" b="0" i="0" u="none" strike="noStrike" baseline="0" dirty="0">
              <a:solidFill>
                <a:srgbClr val="000000"/>
              </a:solidFill>
              <a:latin typeface="Verdana" panose="020B0604030504040204" pitchFamily="34" charset="0"/>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51</a:t>
            </a:fld>
            <a:endParaRPr lang="en-US">
              <a:solidFill>
                <a:srgbClr val="FFFFFF"/>
              </a:solidFill>
            </a:endParaRPr>
          </a:p>
        </p:txBody>
      </p:sp>
      <p:pic>
        <p:nvPicPr>
          <p:cNvPr id="8" name="Picture 7">
            <a:extLst>
              <a:ext uri="{FF2B5EF4-FFF2-40B4-BE49-F238E27FC236}">
                <a16:creationId xmlns:a16="http://schemas.microsoft.com/office/drawing/2014/main" id="{C6C185B9-52EA-D27E-45A0-710F596F8373}"/>
              </a:ext>
            </a:extLst>
          </p:cNvPr>
          <p:cNvPicPr>
            <a:picLocks noChangeAspect="1"/>
          </p:cNvPicPr>
          <p:nvPr/>
        </p:nvPicPr>
        <p:blipFill>
          <a:blip r:embed="rId3"/>
          <a:stretch>
            <a:fillRect/>
          </a:stretch>
        </p:blipFill>
        <p:spPr>
          <a:xfrm>
            <a:off x="1339513" y="3307184"/>
            <a:ext cx="5063459" cy="3168881"/>
          </a:xfrm>
          <a:prstGeom prst="rect">
            <a:avLst/>
          </a:prstGeom>
        </p:spPr>
      </p:pic>
      <p:pic>
        <p:nvPicPr>
          <p:cNvPr id="13" name="Picture 12">
            <a:extLst>
              <a:ext uri="{FF2B5EF4-FFF2-40B4-BE49-F238E27FC236}">
                <a16:creationId xmlns:a16="http://schemas.microsoft.com/office/drawing/2014/main" id="{FE66B584-4808-871E-8F15-2E6A70E3F953}"/>
              </a:ext>
            </a:extLst>
          </p:cNvPr>
          <p:cNvPicPr>
            <a:picLocks noChangeAspect="1"/>
          </p:cNvPicPr>
          <p:nvPr/>
        </p:nvPicPr>
        <p:blipFill>
          <a:blip r:embed="rId4"/>
          <a:stretch>
            <a:fillRect/>
          </a:stretch>
        </p:blipFill>
        <p:spPr>
          <a:xfrm>
            <a:off x="6562674" y="3307183"/>
            <a:ext cx="2505045" cy="3168882"/>
          </a:xfrm>
          <a:prstGeom prst="rect">
            <a:avLst/>
          </a:prstGeom>
        </p:spPr>
      </p:pic>
      <p:pic>
        <p:nvPicPr>
          <p:cNvPr id="14" name="Picture 13">
            <a:extLst>
              <a:ext uri="{FF2B5EF4-FFF2-40B4-BE49-F238E27FC236}">
                <a16:creationId xmlns:a16="http://schemas.microsoft.com/office/drawing/2014/main" id="{9D74D851-2911-E038-FC4F-F5A622E9ABE3}"/>
              </a:ext>
            </a:extLst>
          </p:cNvPr>
          <p:cNvPicPr>
            <a:picLocks noChangeAspect="1"/>
          </p:cNvPicPr>
          <p:nvPr/>
        </p:nvPicPr>
        <p:blipFill>
          <a:blip r:embed="rId5"/>
          <a:stretch>
            <a:fillRect/>
          </a:stretch>
        </p:blipFill>
        <p:spPr>
          <a:xfrm>
            <a:off x="9129337" y="2531920"/>
            <a:ext cx="2970395" cy="1670847"/>
          </a:xfrm>
          <a:prstGeom prst="rect">
            <a:avLst/>
          </a:prstGeom>
        </p:spPr>
      </p:pic>
      <p:pic>
        <p:nvPicPr>
          <p:cNvPr id="15" name="Picture 14">
            <a:extLst>
              <a:ext uri="{FF2B5EF4-FFF2-40B4-BE49-F238E27FC236}">
                <a16:creationId xmlns:a16="http://schemas.microsoft.com/office/drawing/2014/main" id="{379AB7DB-B695-92FC-EC59-586DB9527698}"/>
              </a:ext>
            </a:extLst>
          </p:cNvPr>
          <p:cNvPicPr>
            <a:picLocks noChangeAspect="1"/>
          </p:cNvPicPr>
          <p:nvPr/>
        </p:nvPicPr>
        <p:blipFill>
          <a:blip r:embed="rId6"/>
          <a:stretch>
            <a:fillRect/>
          </a:stretch>
        </p:blipFill>
        <p:spPr>
          <a:xfrm>
            <a:off x="9492100" y="4330415"/>
            <a:ext cx="2162175" cy="2114550"/>
          </a:xfrm>
          <a:prstGeom prst="rect">
            <a:avLst/>
          </a:prstGeom>
        </p:spPr>
      </p:pic>
    </p:spTree>
    <p:extLst>
      <p:ext uri="{BB962C8B-B14F-4D97-AF65-F5344CB8AC3E}">
        <p14:creationId xmlns:p14="http://schemas.microsoft.com/office/powerpoint/2010/main" val="1307482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0" y="-181395"/>
            <a:ext cx="12191980" cy="7030517"/>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1" y="1368129"/>
            <a:ext cx="10485389" cy="4860573"/>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600" b="1" dirty="0">
                <a:solidFill>
                  <a:schemeClr val="tx1">
                    <a:lumMod val="95000"/>
                    <a:lumOff val="5000"/>
                  </a:schemeClr>
                </a:solidFill>
              </a:rPr>
              <a:t>Biblical Insight into the Black Horse of War</a:t>
            </a:r>
          </a:p>
          <a:p>
            <a:pPr marL="571500" lvl="1"/>
            <a:r>
              <a:rPr lang="en-US" sz="2800" b="1" dirty="0">
                <a:solidFill>
                  <a:schemeClr val="tx1">
                    <a:lumMod val="95000"/>
                    <a:lumOff val="5000"/>
                  </a:schemeClr>
                </a:solidFill>
              </a:rPr>
              <a:t>The Book of Daniel Outlines the Players of this War – The Bear</a:t>
            </a:r>
          </a:p>
          <a:p>
            <a:pPr marL="800100" lvl="2"/>
            <a:r>
              <a:rPr lang="en-US" sz="2600" b="1" dirty="0">
                <a:solidFill>
                  <a:schemeClr val="tx1">
                    <a:lumMod val="95000"/>
                    <a:lumOff val="5000"/>
                  </a:schemeClr>
                </a:solidFill>
              </a:rPr>
              <a:t>The symbology of the Russia.</a:t>
            </a:r>
          </a:p>
          <a:p>
            <a:pPr marR="0" algn="l" rtl="0"/>
            <a:endParaRPr lang="en-US" sz="1800" b="0" i="0" u="none" strike="noStrike" baseline="0" dirty="0">
              <a:solidFill>
                <a:srgbClr val="000000"/>
              </a:solidFill>
              <a:latin typeface="Verdana" panose="020B0604030504040204" pitchFamily="34" charset="0"/>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52</a:t>
            </a:fld>
            <a:endParaRPr lang="en-US">
              <a:solidFill>
                <a:srgbClr val="FFFFFF"/>
              </a:solidFill>
            </a:endParaRPr>
          </a:p>
        </p:txBody>
      </p:sp>
      <p:pic>
        <p:nvPicPr>
          <p:cNvPr id="2" name="Picture 1">
            <a:extLst>
              <a:ext uri="{FF2B5EF4-FFF2-40B4-BE49-F238E27FC236}">
                <a16:creationId xmlns:a16="http://schemas.microsoft.com/office/drawing/2014/main" id="{44733E81-67B7-6FA7-AC01-6623A0758003}"/>
              </a:ext>
            </a:extLst>
          </p:cNvPr>
          <p:cNvPicPr>
            <a:picLocks noChangeAspect="1"/>
          </p:cNvPicPr>
          <p:nvPr/>
        </p:nvPicPr>
        <p:blipFill>
          <a:blip r:embed="rId3"/>
          <a:stretch>
            <a:fillRect/>
          </a:stretch>
        </p:blipFill>
        <p:spPr>
          <a:xfrm>
            <a:off x="1939638" y="3206066"/>
            <a:ext cx="2567706" cy="3149719"/>
          </a:xfrm>
          <a:prstGeom prst="rect">
            <a:avLst/>
          </a:prstGeom>
        </p:spPr>
      </p:pic>
      <p:pic>
        <p:nvPicPr>
          <p:cNvPr id="6" name="Picture 5">
            <a:extLst>
              <a:ext uri="{FF2B5EF4-FFF2-40B4-BE49-F238E27FC236}">
                <a16:creationId xmlns:a16="http://schemas.microsoft.com/office/drawing/2014/main" id="{C0047610-65BA-FE36-E514-186451B4AC15}"/>
              </a:ext>
            </a:extLst>
          </p:cNvPr>
          <p:cNvPicPr>
            <a:picLocks noChangeAspect="1"/>
          </p:cNvPicPr>
          <p:nvPr/>
        </p:nvPicPr>
        <p:blipFill>
          <a:blip r:embed="rId4"/>
          <a:stretch>
            <a:fillRect/>
          </a:stretch>
        </p:blipFill>
        <p:spPr>
          <a:xfrm>
            <a:off x="4918488" y="3206066"/>
            <a:ext cx="5083184" cy="3141408"/>
          </a:xfrm>
          <a:prstGeom prst="rect">
            <a:avLst/>
          </a:prstGeom>
        </p:spPr>
      </p:pic>
    </p:spTree>
    <p:extLst>
      <p:ext uri="{BB962C8B-B14F-4D97-AF65-F5344CB8AC3E}">
        <p14:creationId xmlns:p14="http://schemas.microsoft.com/office/powerpoint/2010/main" val="1490539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309042"/>
            <a:ext cx="12191980" cy="7030517"/>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1" y="1368129"/>
            <a:ext cx="10485389" cy="4860573"/>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600" b="1" dirty="0">
                <a:solidFill>
                  <a:schemeClr val="tx1">
                    <a:lumMod val="95000"/>
                    <a:lumOff val="5000"/>
                  </a:schemeClr>
                </a:solidFill>
              </a:rPr>
              <a:t>Biblical Insight into the Black Horse of War</a:t>
            </a:r>
          </a:p>
          <a:p>
            <a:pPr marL="571500" lvl="1"/>
            <a:r>
              <a:rPr lang="en-US" sz="2800" b="1" dirty="0">
                <a:solidFill>
                  <a:schemeClr val="tx1">
                    <a:lumMod val="95000"/>
                    <a:lumOff val="5000"/>
                  </a:schemeClr>
                </a:solidFill>
              </a:rPr>
              <a:t>The Book of Daniel Outlines the Players of this War – The Bear</a:t>
            </a:r>
          </a:p>
          <a:p>
            <a:pPr marL="800100" lvl="2"/>
            <a:r>
              <a:rPr lang="en-US" sz="2600" b="1" dirty="0">
                <a:solidFill>
                  <a:schemeClr val="tx1">
                    <a:lumMod val="95000"/>
                    <a:lumOff val="5000"/>
                  </a:schemeClr>
                </a:solidFill>
              </a:rPr>
              <a:t>The symbology of the China.</a:t>
            </a:r>
          </a:p>
          <a:p>
            <a:pPr marR="0" algn="l" rtl="0"/>
            <a:endParaRPr lang="en-US" sz="1800" b="0" i="0" u="none" strike="noStrike" baseline="0" dirty="0">
              <a:solidFill>
                <a:srgbClr val="000000"/>
              </a:solidFill>
              <a:latin typeface="Verdana" panose="020B0604030504040204" pitchFamily="34" charset="0"/>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53</a:t>
            </a:fld>
            <a:endParaRPr lang="en-US">
              <a:solidFill>
                <a:srgbClr val="FFFFFF"/>
              </a:solidFill>
            </a:endParaRPr>
          </a:p>
        </p:txBody>
      </p:sp>
      <p:pic>
        <p:nvPicPr>
          <p:cNvPr id="7" name="Picture 6">
            <a:extLst>
              <a:ext uri="{FF2B5EF4-FFF2-40B4-BE49-F238E27FC236}">
                <a16:creationId xmlns:a16="http://schemas.microsoft.com/office/drawing/2014/main" id="{BB484954-16D1-DDBE-EDED-EDCEED835DF8}"/>
              </a:ext>
            </a:extLst>
          </p:cNvPr>
          <p:cNvPicPr>
            <a:picLocks noChangeAspect="1"/>
          </p:cNvPicPr>
          <p:nvPr/>
        </p:nvPicPr>
        <p:blipFill>
          <a:blip r:embed="rId3"/>
          <a:stretch>
            <a:fillRect/>
          </a:stretch>
        </p:blipFill>
        <p:spPr>
          <a:xfrm>
            <a:off x="1424023" y="3461212"/>
            <a:ext cx="2857500" cy="2857500"/>
          </a:xfrm>
          <a:prstGeom prst="rect">
            <a:avLst/>
          </a:prstGeom>
        </p:spPr>
      </p:pic>
      <p:pic>
        <p:nvPicPr>
          <p:cNvPr id="8" name="Picture 7">
            <a:extLst>
              <a:ext uri="{FF2B5EF4-FFF2-40B4-BE49-F238E27FC236}">
                <a16:creationId xmlns:a16="http://schemas.microsoft.com/office/drawing/2014/main" id="{AE220169-0FF3-8C2E-ADA4-4391E86F07B5}"/>
              </a:ext>
            </a:extLst>
          </p:cNvPr>
          <p:cNvPicPr>
            <a:picLocks noChangeAspect="1"/>
          </p:cNvPicPr>
          <p:nvPr/>
        </p:nvPicPr>
        <p:blipFill>
          <a:blip r:embed="rId4"/>
          <a:stretch>
            <a:fillRect/>
          </a:stretch>
        </p:blipFill>
        <p:spPr>
          <a:xfrm>
            <a:off x="4562138" y="3461212"/>
            <a:ext cx="2418491" cy="2857500"/>
          </a:xfrm>
          <a:prstGeom prst="rect">
            <a:avLst/>
          </a:prstGeom>
        </p:spPr>
      </p:pic>
      <p:pic>
        <p:nvPicPr>
          <p:cNvPr id="12" name="Picture 11">
            <a:extLst>
              <a:ext uri="{FF2B5EF4-FFF2-40B4-BE49-F238E27FC236}">
                <a16:creationId xmlns:a16="http://schemas.microsoft.com/office/drawing/2014/main" id="{D6F4A053-1D66-7F0D-F7EC-FB226BCEE8CD}"/>
              </a:ext>
            </a:extLst>
          </p:cNvPr>
          <p:cNvPicPr>
            <a:picLocks noChangeAspect="1"/>
          </p:cNvPicPr>
          <p:nvPr/>
        </p:nvPicPr>
        <p:blipFill>
          <a:blip r:embed="rId5"/>
          <a:stretch>
            <a:fillRect/>
          </a:stretch>
        </p:blipFill>
        <p:spPr>
          <a:xfrm>
            <a:off x="7255459" y="3428998"/>
            <a:ext cx="2199524" cy="2857501"/>
          </a:xfrm>
          <a:prstGeom prst="rect">
            <a:avLst/>
          </a:prstGeom>
        </p:spPr>
      </p:pic>
      <p:pic>
        <p:nvPicPr>
          <p:cNvPr id="13" name="Picture 12">
            <a:extLst>
              <a:ext uri="{FF2B5EF4-FFF2-40B4-BE49-F238E27FC236}">
                <a16:creationId xmlns:a16="http://schemas.microsoft.com/office/drawing/2014/main" id="{6F53EAAC-8EF5-4EFC-772B-BD89CDB42DBD}"/>
              </a:ext>
            </a:extLst>
          </p:cNvPr>
          <p:cNvPicPr>
            <a:picLocks noChangeAspect="1"/>
          </p:cNvPicPr>
          <p:nvPr/>
        </p:nvPicPr>
        <p:blipFill>
          <a:blip r:embed="rId6"/>
          <a:stretch>
            <a:fillRect/>
          </a:stretch>
        </p:blipFill>
        <p:spPr>
          <a:xfrm>
            <a:off x="9581312" y="3407037"/>
            <a:ext cx="2484318" cy="2857499"/>
          </a:xfrm>
          <a:prstGeom prst="rect">
            <a:avLst/>
          </a:prstGeom>
        </p:spPr>
      </p:pic>
      <p:pic>
        <p:nvPicPr>
          <p:cNvPr id="14" name="Picture 13">
            <a:extLst>
              <a:ext uri="{FF2B5EF4-FFF2-40B4-BE49-F238E27FC236}">
                <a16:creationId xmlns:a16="http://schemas.microsoft.com/office/drawing/2014/main" id="{2E238BBC-1554-E2F9-3A02-18ED2ACA4677}"/>
              </a:ext>
            </a:extLst>
          </p:cNvPr>
          <p:cNvPicPr>
            <a:picLocks noChangeAspect="1"/>
          </p:cNvPicPr>
          <p:nvPr/>
        </p:nvPicPr>
        <p:blipFill>
          <a:blip r:embed="rId7"/>
          <a:stretch>
            <a:fillRect/>
          </a:stretch>
        </p:blipFill>
        <p:spPr>
          <a:xfrm>
            <a:off x="7709190" y="2386488"/>
            <a:ext cx="1428750" cy="952500"/>
          </a:xfrm>
          <a:prstGeom prst="rect">
            <a:avLst/>
          </a:prstGeom>
        </p:spPr>
      </p:pic>
    </p:spTree>
    <p:extLst>
      <p:ext uri="{BB962C8B-B14F-4D97-AF65-F5344CB8AC3E}">
        <p14:creationId xmlns:p14="http://schemas.microsoft.com/office/powerpoint/2010/main" val="1780761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1" name="Rectangle 120">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BA90F998-AC0B-6127-A53A-E554F0980737}"/>
              </a:ext>
            </a:extLst>
          </p:cNvPr>
          <p:cNvPicPr>
            <a:picLocks noChangeAspect="1"/>
          </p:cNvPicPr>
          <p:nvPr/>
        </p:nvPicPr>
        <p:blipFill rotWithShape="1">
          <a:blip r:embed="rId2">
            <a:duotone>
              <a:schemeClr val="accent1">
                <a:shade val="45000"/>
                <a:satMod val="135000"/>
              </a:schemeClr>
              <a:prstClr val="white"/>
            </a:duotone>
            <a:alphaModFix amt="35000"/>
          </a:blip>
          <a:srcRect r="888" b="-1"/>
          <a:stretch/>
        </p:blipFill>
        <p:spPr>
          <a:xfrm>
            <a:off x="-20" y="-309042"/>
            <a:ext cx="12191980" cy="7030517"/>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188069" y="381935"/>
            <a:ext cx="9482890" cy="1135657"/>
          </a:xfrm>
        </p:spPr>
        <p:txBody>
          <a:bodyPr vert="horz" lIns="91440" tIns="45720" rIns="91440" bIns="45720" rtlCol="0" anchor="ctr">
            <a:normAutofit/>
          </a:bodyPr>
          <a:lstStyle/>
          <a:p>
            <a:r>
              <a:rPr lang="en-US" sz="6700" b="1" kern="1200" dirty="0">
                <a:solidFill>
                  <a:srgbClr val="FFFFFF"/>
                </a:solidFill>
                <a:latin typeface="+mj-lt"/>
                <a:ea typeface="+mj-ea"/>
                <a:cs typeface="+mj-cs"/>
              </a:rPr>
              <a:t>21</a:t>
            </a:r>
            <a:r>
              <a:rPr lang="en-US" sz="6700" b="1" kern="1200" baseline="30000" dirty="0">
                <a:solidFill>
                  <a:srgbClr val="FFFFFF"/>
                </a:solidFill>
                <a:latin typeface="+mj-lt"/>
                <a:ea typeface="+mj-ea"/>
                <a:cs typeface="+mj-cs"/>
              </a:rPr>
              <a:t>st</a:t>
            </a:r>
            <a:r>
              <a:rPr lang="en-US" sz="6700" b="1" kern="1200" dirty="0">
                <a:solidFill>
                  <a:srgbClr val="FFFFFF"/>
                </a:solidFill>
                <a:latin typeface="+mj-lt"/>
                <a:ea typeface="+mj-ea"/>
                <a:cs typeface="+mj-cs"/>
              </a:rPr>
              <a:t> Century Warfare</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1150424" y="1591484"/>
            <a:ext cx="3548094" cy="365125"/>
          </a:xfrm>
        </p:spPr>
        <p:txBody>
          <a:bodyPr vert="horz" lIns="91440" tIns="45720" rIns="91440" bIns="45720" rtlCol="0" anchor="ctr">
            <a:normAutofit/>
          </a:bodyPr>
          <a:lstStyle/>
          <a:p>
            <a:pPr>
              <a:lnSpc>
                <a:spcPct val="90000"/>
              </a:lnSpc>
              <a:spcAft>
                <a:spcPts val="600"/>
              </a:spcAft>
            </a:pPr>
            <a:r>
              <a:rPr lang="en-US" sz="1000" b="1" i="0" kern="1200" cap="all" spc="100" baseline="0">
                <a:solidFill>
                  <a:srgbClr val="FFFFFF"/>
                </a:solidFill>
                <a:latin typeface="+mn-lt"/>
                <a:ea typeface="+mn-ea"/>
                <a:cs typeface="+mn-cs"/>
              </a:rPr>
              <a:t>The Four horsemen of the Apocalypse</a:t>
            </a:r>
          </a:p>
        </p:txBody>
      </p:sp>
      <p:sp>
        <p:nvSpPr>
          <p:cNvPr id="1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2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990721" y="1368129"/>
            <a:ext cx="10485389" cy="4860573"/>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3600" b="1" dirty="0">
                <a:solidFill>
                  <a:schemeClr val="tx1">
                    <a:lumMod val="95000"/>
                    <a:lumOff val="5000"/>
                  </a:schemeClr>
                </a:solidFill>
              </a:rPr>
              <a:t>Biblical Insight into the Black Horse of War</a:t>
            </a:r>
          </a:p>
          <a:p>
            <a:pPr marL="571500" lvl="1"/>
            <a:r>
              <a:rPr lang="en-US" sz="2800" b="1" dirty="0">
                <a:solidFill>
                  <a:schemeClr val="tx1">
                    <a:lumMod val="95000"/>
                    <a:lumOff val="5000"/>
                  </a:schemeClr>
                </a:solidFill>
              </a:rPr>
              <a:t>The Book of Daniel Outlines the Players of this War – The Bear</a:t>
            </a:r>
          </a:p>
          <a:p>
            <a:pPr marL="800100" lvl="2"/>
            <a:r>
              <a:rPr lang="en-US" sz="2600" b="1" dirty="0">
                <a:solidFill>
                  <a:schemeClr val="tx1">
                    <a:lumMod val="95000"/>
                    <a:lumOff val="5000"/>
                  </a:schemeClr>
                </a:solidFill>
              </a:rPr>
              <a:t>The symbology of the India.</a:t>
            </a:r>
          </a:p>
          <a:p>
            <a:pPr marR="0" algn="l" rtl="0"/>
            <a:endParaRPr lang="en-US" sz="1800" b="0" i="0" u="none" strike="noStrike" baseline="0" dirty="0">
              <a:solidFill>
                <a:srgbClr val="000000"/>
              </a:solidFill>
              <a:latin typeface="Verdana" panose="020B0604030504040204" pitchFamily="34" charset="0"/>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5/9/2022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54</a:t>
            </a:fld>
            <a:endParaRPr lang="en-US">
              <a:solidFill>
                <a:srgbClr val="FFFFFF"/>
              </a:solidFill>
            </a:endParaRPr>
          </a:p>
        </p:txBody>
      </p:sp>
      <p:pic>
        <p:nvPicPr>
          <p:cNvPr id="2" name="Picture 1">
            <a:extLst>
              <a:ext uri="{FF2B5EF4-FFF2-40B4-BE49-F238E27FC236}">
                <a16:creationId xmlns:a16="http://schemas.microsoft.com/office/drawing/2014/main" id="{6D87107A-F3A9-F248-6246-8CE09BE5B1D0}"/>
              </a:ext>
            </a:extLst>
          </p:cNvPr>
          <p:cNvPicPr>
            <a:picLocks noChangeAspect="1"/>
          </p:cNvPicPr>
          <p:nvPr/>
        </p:nvPicPr>
        <p:blipFill>
          <a:blip r:embed="rId3"/>
          <a:stretch>
            <a:fillRect/>
          </a:stretch>
        </p:blipFill>
        <p:spPr>
          <a:xfrm>
            <a:off x="1838890" y="3206216"/>
            <a:ext cx="2914650" cy="2914650"/>
          </a:xfrm>
          <a:prstGeom prst="rect">
            <a:avLst/>
          </a:prstGeom>
        </p:spPr>
      </p:pic>
      <p:pic>
        <p:nvPicPr>
          <p:cNvPr id="6" name="Picture 5">
            <a:extLst>
              <a:ext uri="{FF2B5EF4-FFF2-40B4-BE49-F238E27FC236}">
                <a16:creationId xmlns:a16="http://schemas.microsoft.com/office/drawing/2014/main" id="{A9D73E94-187F-9E30-C7B8-EF98431623F3}"/>
              </a:ext>
            </a:extLst>
          </p:cNvPr>
          <p:cNvPicPr>
            <a:picLocks noChangeAspect="1"/>
          </p:cNvPicPr>
          <p:nvPr/>
        </p:nvPicPr>
        <p:blipFill>
          <a:blip r:embed="rId4"/>
          <a:stretch>
            <a:fillRect/>
          </a:stretch>
        </p:blipFill>
        <p:spPr>
          <a:xfrm>
            <a:off x="4964585" y="3206216"/>
            <a:ext cx="5615709" cy="3158837"/>
          </a:xfrm>
          <a:prstGeom prst="rect">
            <a:avLst/>
          </a:prstGeom>
        </p:spPr>
      </p:pic>
    </p:spTree>
    <p:extLst>
      <p:ext uri="{BB962C8B-B14F-4D97-AF65-F5344CB8AC3E}">
        <p14:creationId xmlns:p14="http://schemas.microsoft.com/office/powerpoint/2010/main" val="1215563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p:txBody>
          <a:bodyPr>
            <a:normAutofit fontScale="90000"/>
          </a:bodyPr>
          <a:lstStyle/>
          <a:p>
            <a:r>
              <a:rPr lang="en-US" sz="4000" b="1" dirty="0"/>
              <a:t>“</a:t>
            </a:r>
            <a:r>
              <a:rPr lang="en-US" sz="4000" b="1" dirty="0" err="1"/>
              <a:t>Sī</a:t>
            </a:r>
            <a:r>
              <a:rPr lang="en-US" sz="4000" b="1" dirty="0"/>
              <a:t> </a:t>
            </a:r>
            <a:r>
              <a:rPr lang="en-US" sz="4000" b="1" dirty="0" err="1"/>
              <a:t>vīs</a:t>
            </a:r>
            <a:r>
              <a:rPr lang="en-US" sz="4000" b="1" dirty="0"/>
              <a:t> </a:t>
            </a:r>
            <a:r>
              <a:rPr lang="en-US" sz="4000" b="1" dirty="0" err="1"/>
              <a:t>pācem</a:t>
            </a:r>
            <a:r>
              <a:rPr lang="en-US" sz="4000" b="1" dirty="0"/>
              <a:t>, </a:t>
            </a:r>
            <a:r>
              <a:rPr lang="en-US" sz="4000" b="1" dirty="0" err="1"/>
              <a:t>parā</a:t>
            </a:r>
            <a:r>
              <a:rPr lang="en-US" sz="4000" b="1" dirty="0"/>
              <a:t> bellum…”</a:t>
            </a:r>
            <a:br>
              <a:rPr lang="en-US" sz="4000" b="1" dirty="0"/>
            </a:br>
            <a:br>
              <a:rPr lang="en-US" sz="4000" b="1" dirty="0"/>
            </a:br>
            <a:r>
              <a:rPr lang="en-US" sz="4000" b="1" dirty="0"/>
              <a:t>“If you want peace, prepare for war…”</a:t>
            </a:r>
          </a:p>
        </p:txBody>
      </p:sp>
      <p:sp>
        <p:nvSpPr>
          <p:cNvPr id="3" name="Subtitle 2">
            <a:extLst>
              <a:ext uri="{FF2B5EF4-FFF2-40B4-BE49-F238E27FC236}">
                <a16:creationId xmlns:a16="http://schemas.microsoft.com/office/drawing/2014/main" id="{8AFC25C2-2815-4A92-A043-0CEC83591A94}"/>
              </a:ext>
            </a:extLst>
          </p:cNvPr>
          <p:cNvSpPr>
            <a:spLocks noGrp="1"/>
          </p:cNvSpPr>
          <p:nvPr>
            <p:ph type="subTitle" idx="1"/>
          </p:nvPr>
        </p:nvSpPr>
        <p:spPr>
          <a:xfrm>
            <a:off x="6391655" y="4498848"/>
            <a:ext cx="4434835" cy="1138472"/>
          </a:xfrm>
        </p:spPr>
        <p:txBody>
          <a:bodyPr>
            <a:normAutofit fontScale="92500"/>
          </a:bodyPr>
          <a:lstStyle/>
          <a:p>
            <a:r>
              <a:rPr lang="en-US" sz="2800" b="1" dirty="0"/>
              <a:t>Publius Vegetius Renatus </a:t>
            </a:r>
          </a:p>
          <a:p>
            <a:r>
              <a:rPr lang="en-US" sz="1800" dirty="0"/>
              <a:t>(fourth or fifth century </a:t>
            </a:r>
            <a:r>
              <a:rPr lang="en-US" sz="1800" i="1" dirty="0"/>
              <a:t>A.D.</a:t>
            </a:r>
            <a:r>
              <a:rPr lang="en-US" sz="1800" dirty="0"/>
              <a:t>)</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p:txBody>
          <a:bodyPr/>
          <a:lstStyle/>
          <a:p>
            <a:r>
              <a:rPr lang="en-US" dirty="0"/>
              <a:t>The Second Black Horse of War</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p:txBody>
          <a:bodyPr/>
          <a:lstStyle/>
          <a:p>
            <a:fld id="{D8DA9DAA-006C-4F4B-980E-E3DF019B24E2}" type="slidenum">
              <a:rPr lang="en-US" smtClean="0"/>
              <a:pPr/>
              <a:t>55</a:t>
            </a:fld>
            <a:endParaRPr lang="en-US" dirty="0"/>
          </a:p>
        </p:txBody>
      </p:sp>
      <p:pic>
        <p:nvPicPr>
          <p:cNvPr id="6" name="Picture Placeholder 5">
            <a:extLst>
              <a:ext uri="{FF2B5EF4-FFF2-40B4-BE49-F238E27FC236}">
                <a16:creationId xmlns:a16="http://schemas.microsoft.com/office/drawing/2014/main" id="{A75BDF0B-3D7E-FE21-F9F4-EEE54BDE2C2B}"/>
              </a:ext>
            </a:extLst>
          </p:cNvPr>
          <p:cNvPicPr>
            <a:picLocks noGrp="1" noChangeAspect="1"/>
          </p:cNvPicPr>
          <p:nvPr>
            <p:ph type="pic" sz="quarter" idx="13"/>
          </p:nvPr>
        </p:nvPicPr>
        <p:blipFill>
          <a:blip r:embed="rId2"/>
          <a:srcRect l="16424" r="16424"/>
          <a:stretch>
            <a:fillRect/>
          </a:stretch>
        </p:blipFill>
        <p:spPr>
          <a:prstGeom prst="rect">
            <a:avLst/>
          </a:prstGeom>
        </p:spPr>
      </p:pic>
    </p:spTree>
    <p:extLst>
      <p:ext uri="{BB962C8B-B14F-4D97-AF65-F5344CB8AC3E}">
        <p14:creationId xmlns:p14="http://schemas.microsoft.com/office/powerpoint/2010/main" val="3561473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21">
            <a:extLst>
              <a:ext uri="{FF2B5EF4-FFF2-40B4-BE49-F238E27FC236}">
                <a16:creationId xmlns:a16="http://schemas.microsoft.com/office/drawing/2014/main" id="{692474E6-3035-46B8-9C05-9B4204E8ED39}"/>
              </a:ext>
            </a:extLst>
          </p:cNvPr>
          <p:cNvSpPr>
            <a:spLocks noGrp="1"/>
          </p:cNvSpPr>
          <p:nvPr>
            <p:ph type="dt" sz="half" idx="10"/>
          </p:nvPr>
        </p:nvSpPr>
        <p:spPr/>
        <p:txBody>
          <a:bodyPr/>
          <a:lstStyle/>
          <a:p>
            <a:r>
              <a:rPr lang="en-US" dirty="0"/>
              <a:t>5/16/2022</a:t>
            </a:r>
          </a:p>
        </p:txBody>
      </p:sp>
      <p:sp>
        <p:nvSpPr>
          <p:cNvPr id="24" name="Slide Number Placeholder 23">
            <a:extLst>
              <a:ext uri="{FF2B5EF4-FFF2-40B4-BE49-F238E27FC236}">
                <a16:creationId xmlns:a16="http://schemas.microsoft.com/office/drawing/2014/main" id="{5D838446-B95D-4AB7-B8CA-D5804BB79A11}"/>
              </a:ext>
            </a:extLst>
          </p:cNvPr>
          <p:cNvSpPr>
            <a:spLocks noGrp="1"/>
          </p:cNvSpPr>
          <p:nvPr>
            <p:ph type="sldNum" sz="quarter" idx="12"/>
          </p:nvPr>
        </p:nvSpPr>
        <p:spPr/>
        <p:txBody>
          <a:bodyPr/>
          <a:lstStyle/>
          <a:p>
            <a:fld id="{D8DA9DAA-006C-4F4B-980E-E3DF019B24E2}" type="slidenum">
              <a:rPr lang="en-US" smtClean="0"/>
              <a:pPr/>
              <a:t>56</a:t>
            </a:fld>
            <a:endParaRPr lang="en-US" dirty="0"/>
          </a:p>
        </p:txBody>
      </p:sp>
      <p:sp>
        <p:nvSpPr>
          <p:cNvPr id="23" name="Footer Placeholder 22">
            <a:extLst>
              <a:ext uri="{FF2B5EF4-FFF2-40B4-BE49-F238E27FC236}">
                <a16:creationId xmlns:a16="http://schemas.microsoft.com/office/drawing/2014/main" id="{DE8D546E-0F46-4CC0-B2B1-8B2430D00C0C}"/>
              </a:ext>
            </a:extLst>
          </p:cNvPr>
          <p:cNvSpPr>
            <a:spLocks noGrp="1"/>
          </p:cNvSpPr>
          <p:nvPr>
            <p:ph type="ftr" sz="quarter" idx="11"/>
          </p:nvPr>
        </p:nvSpPr>
        <p:spPr/>
        <p:txBody>
          <a:bodyPr/>
          <a:lstStyle/>
          <a:p>
            <a:r>
              <a:rPr lang="en-US" dirty="0"/>
              <a:t>The four </a:t>
            </a:r>
            <a:r>
              <a:rPr lang="en-US" dirty="0" err="1"/>
              <a:t>horsement</a:t>
            </a:r>
            <a:r>
              <a:rPr lang="en-US" dirty="0"/>
              <a:t> of the apocalypse</a:t>
            </a:r>
          </a:p>
        </p:txBody>
      </p:sp>
      <p:pic>
        <p:nvPicPr>
          <p:cNvPr id="9" name="Picture Placeholder 8" descr="mountains at sunset">
            <a:extLst>
              <a:ext uri="{FF2B5EF4-FFF2-40B4-BE49-F238E27FC236}">
                <a16:creationId xmlns:a16="http://schemas.microsoft.com/office/drawing/2014/main" id="{C82DA925-978C-48A9-98AD-0653B7A3D2D9}"/>
              </a:ext>
            </a:extLst>
          </p:cNvPr>
          <p:cNvPicPr>
            <a:picLocks noGrp="1" noChangeAspect="1"/>
          </p:cNvPicPr>
          <p:nvPr>
            <p:ph type="pic" sz="quarter" idx="14"/>
          </p:nvPr>
        </p:nvPicPr>
        <p:blipFill rotWithShape="1">
          <a:blip r:embed="rId2"/>
          <a:srcRect t="41" b="41"/>
          <a:stretch/>
        </p:blipFill>
        <p:spPr/>
      </p:pic>
      <p:pic>
        <p:nvPicPr>
          <p:cNvPr id="11" name="Picture Placeholder 10" descr="mountains at sunset">
            <a:extLst>
              <a:ext uri="{FF2B5EF4-FFF2-40B4-BE49-F238E27FC236}">
                <a16:creationId xmlns:a16="http://schemas.microsoft.com/office/drawing/2014/main" id="{E63B7C3F-04A4-43F6-881D-FA11061CBAFA}"/>
              </a:ext>
            </a:extLst>
          </p:cNvPr>
          <p:cNvPicPr>
            <a:picLocks noGrp="1" noChangeAspect="1"/>
          </p:cNvPicPr>
          <p:nvPr>
            <p:ph type="pic" sz="quarter" idx="15"/>
          </p:nvPr>
        </p:nvPicPr>
        <p:blipFill rotWithShape="1">
          <a:blip r:embed="rId3"/>
          <a:srcRect t="347" b="347"/>
          <a:stretch/>
        </p:blipFill>
        <p:spPr/>
      </p:pic>
      <p:sp>
        <p:nvSpPr>
          <p:cNvPr id="6" name="Title 5">
            <a:extLst>
              <a:ext uri="{FF2B5EF4-FFF2-40B4-BE49-F238E27FC236}">
                <a16:creationId xmlns:a16="http://schemas.microsoft.com/office/drawing/2014/main" id="{FF777B66-94CB-491C-AC6B-BDAC98E21D57}"/>
              </a:ext>
            </a:extLst>
          </p:cNvPr>
          <p:cNvSpPr>
            <a:spLocks noGrp="1"/>
          </p:cNvSpPr>
          <p:nvPr>
            <p:ph type="title"/>
          </p:nvPr>
        </p:nvSpPr>
        <p:spPr>
          <a:xfrm>
            <a:off x="5760720" y="585216"/>
            <a:ext cx="5276088" cy="870722"/>
          </a:xfrm>
        </p:spPr>
        <p:txBody>
          <a:bodyPr anchor="ctr"/>
          <a:lstStyle/>
          <a:p>
            <a:pPr algn="ctr"/>
            <a:r>
              <a:rPr lang="en-US" cap="none" dirty="0"/>
              <a:t>Thank You</a:t>
            </a:r>
          </a:p>
        </p:txBody>
      </p:sp>
      <p:sp>
        <p:nvSpPr>
          <p:cNvPr id="7" name="Text Placeholder 6">
            <a:extLst>
              <a:ext uri="{FF2B5EF4-FFF2-40B4-BE49-F238E27FC236}">
                <a16:creationId xmlns:a16="http://schemas.microsoft.com/office/drawing/2014/main" id="{42AF1107-8D35-4E35-93C7-D3640946F742}"/>
              </a:ext>
            </a:extLst>
          </p:cNvPr>
          <p:cNvSpPr>
            <a:spLocks noGrp="1"/>
          </p:cNvSpPr>
          <p:nvPr>
            <p:ph type="body" sz="quarter" idx="13"/>
          </p:nvPr>
        </p:nvSpPr>
        <p:spPr>
          <a:xfrm>
            <a:off x="5760720" y="1412942"/>
            <a:ext cx="5276088" cy="2839018"/>
          </a:xfrm>
        </p:spPr>
        <p:txBody>
          <a:bodyPr/>
          <a:lstStyle/>
          <a:p>
            <a:r>
              <a:rPr lang="en-US" sz="2400" b="1" dirty="0"/>
              <a:t>Prof. </a:t>
            </a:r>
            <a:r>
              <a:rPr lang="en-US" sz="2400" b="1"/>
              <a:t>Tom Mack (ret.)</a:t>
            </a:r>
            <a:endParaRPr lang="en-US" sz="2400" b="1" dirty="0"/>
          </a:p>
          <a:p>
            <a:r>
              <a:rPr lang="en-US" dirty="0">
                <a:solidFill>
                  <a:schemeClr val="accent2">
                    <a:lumMod val="50000"/>
                  </a:schemeClr>
                </a:solidFill>
                <a:hlinkClick r:id="rId4">
                  <a:extLst>
                    <a:ext uri="{A12FA001-AC4F-418D-AE19-62706E023703}">
                      <ahyp:hlinkClr xmlns:ahyp="http://schemas.microsoft.com/office/drawing/2018/hyperlinkcolor" val="tx"/>
                    </a:ext>
                  </a:extLst>
                </a:hlinkClick>
              </a:rPr>
              <a:t>tom.mack@whitestonefoundation.org</a:t>
            </a:r>
            <a:endParaRPr lang="en-US" dirty="0">
              <a:solidFill>
                <a:schemeClr val="accent2">
                  <a:lumMod val="50000"/>
                </a:schemeClr>
              </a:solidFill>
            </a:endParaRPr>
          </a:p>
          <a:p>
            <a:r>
              <a:rPr lang="en-US" dirty="0">
                <a:solidFill>
                  <a:schemeClr val="accent6">
                    <a:lumMod val="50000"/>
                  </a:schemeClr>
                </a:solidFill>
                <a:hlinkClick r:id="rId5">
                  <a:extLst>
                    <a:ext uri="{A12FA001-AC4F-418D-AE19-62706E023703}">
                      <ahyp:hlinkClr xmlns:ahyp="http://schemas.microsoft.com/office/drawing/2018/hyperlinkcolor" val="tx"/>
                    </a:ext>
                  </a:extLst>
                </a:hlinkClick>
              </a:rPr>
              <a:t>http://whitestonefoundation.org</a:t>
            </a:r>
            <a:endParaRPr lang="en-US" dirty="0">
              <a:solidFill>
                <a:schemeClr val="accent6">
                  <a:lumMod val="50000"/>
                </a:schemeClr>
              </a:solidFill>
            </a:endParaRPr>
          </a:p>
          <a:p>
            <a:endParaRPr lang="en-US" sz="2000" b="1" dirty="0"/>
          </a:p>
          <a:p>
            <a:r>
              <a:rPr lang="en-US" sz="2000" b="1" dirty="0"/>
              <a:t>Major Tom Baird (ret.)</a:t>
            </a:r>
          </a:p>
          <a:p>
            <a:r>
              <a:rPr lang="en-US" sz="2000" dirty="0">
                <a:solidFill>
                  <a:schemeClr val="accent2">
                    <a:lumMod val="50000"/>
                  </a:schemeClr>
                </a:solidFill>
                <a:hlinkClick r:id="rId6">
                  <a:extLst>
                    <a:ext uri="{A12FA001-AC4F-418D-AE19-62706E023703}">
                      <ahyp:hlinkClr xmlns:ahyp="http://schemas.microsoft.com/office/drawing/2018/hyperlinkcolor" val="tx"/>
                    </a:ext>
                  </a:extLst>
                </a:hlinkClick>
              </a:rPr>
              <a:t>tom@aliveontheedge.com</a:t>
            </a:r>
            <a:endParaRPr lang="en-US" sz="2000" dirty="0">
              <a:solidFill>
                <a:schemeClr val="accent2">
                  <a:lumMod val="50000"/>
                </a:schemeClr>
              </a:solidFill>
            </a:endParaRPr>
          </a:p>
          <a:p>
            <a:r>
              <a:rPr lang="en-US" sz="2000" dirty="0">
                <a:solidFill>
                  <a:schemeClr val="accent6">
                    <a:lumMod val="50000"/>
                  </a:schemeClr>
                </a:solidFill>
                <a:hlinkClick r:id="rId7">
                  <a:extLst>
                    <a:ext uri="{A12FA001-AC4F-418D-AE19-62706E023703}">
                      <ahyp:hlinkClr xmlns:ahyp="http://schemas.microsoft.com/office/drawing/2018/hyperlinkcolor" val="tx"/>
                    </a:ext>
                  </a:extLst>
                </a:hlinkClick>
              </a:rPr>
              <a:t>http://aliveontheedge.com</a:t>
            </a:r>
            <a:r>
              <a:rPr lang="en-US" sz="2000" b="1" dirty="0"/>
              <a:t> </a:t>
            </a:r>
          </a:p>
          <a:p>
            <a:endParaRPr lang="en-US" sz="2000" b="1" dirty="0"/>
          </a:p>
          <a:p>
            <a:endParaRPr lang="en-US" sz="2000" b="1" dirty="0"/>
          </a:p>
          <a:p>
            <a:endParaRPr lang="en-US" sz="2000" b="1" dirty="0"/>
          </a:p>
          <a:p>
            <a:endParaRPr lang="en-US" dirty="0"/>
          </a:p>
        </p:txBody>
      </p:sp>
      <p:pic>
        <p:nvPicPr>
          <p:cNvPr id="15" name="Picture Placeholder 14" descr="mountains under near dusk sky">
            <a:extLst>
              <a:ext uri="{FF2B5EF4-FFF2-40B4-BE49-F238E27FC236}">
                <a16:creationId xmlns:a16="http://schemas.microsoft.com/office/drawing/2014/main" id="{3D15FDC1-74B5-4FD8-BD17-0E2502C411A6}"/>
              </a:ext>
            </a:extLst>
          </p:cNvPr>
          <p:cNvPicPr>
            <a:picLocks noGrp="1" noChangeAspect="1"/>
          </p:cNvPicPr>
          <p:nvPr>
            <p:ph type="pic" sz="quarter" idx="17"/>
          </p:nvPr>
        </p:nvPicPr>
        <p:blipFill rotWithShape="1">
          <a:blip r:embed="rId8"/>
          <a:srcRect l="16" r="16"/>
          <a:stretch/>
        </p:blipFill>
        <p:spPr/>
      </p:pic>
      <p:pic>
        <p:nvPicPr>
          <p:cNvPr id="13" name="Picture Placeholder 12" descr="mountains under the night sky just before dawn">
            <a:extLst>
              <a:ext uri="{FF2B5EF4-FFF2-40B4-BE49-F238E27FC236}">
                <a16:creationId xmlns:a16="http://schemas.microsoft.com/office/drawing/2014/main" id="{E02C4914-F076-4415-9C5D-A9BDB6CC6110}"/>
              </a:ext>
            </a:extLst>
          </p:cNvPr>
          <p:cNvPicPr>
            <a:picLocks noGrp="1" noChangeAspect="1"/>
          </p:cNvPicPr>
          <p:nvPr>
            <p:ph type="pic" sz="quarter" idx="16"/>
          </p:nvPr>
        </p:nvPicPr>
        <p:blipFill rotWithShape="1">
          <a:blip r:embed="rId9"/>
          <a:srcRect t="108" b="108"/>
          <a:stretch/>
        </p:blipFill>
        <p:spPr/>
      </p:pic>
    </p:spTree>
    <p:extLst>
      <p:ext uri="{BB962C8B-B14F-4D97-AF65-F5344CB8AC3E}">
        <p14:creationId xmlns:p14="http://schemas.microsoft.com/office/powerpoint/2010/main" val="927313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273389" y="1335024"/>
            <a:ext cx="7178576" cy="1179576"/>
          </a:xfrm>
        </p:spPr>
        <p:txBody>
          <a:bodyPr>
            <a:normAutofit/>
          </a:bodyPr>
          <a:lstStyle/>
          <a:p>
            <a:pPr algn="ctr"/>
            <a:r>
              <a:rPr lang="en-US" sz="5400" dirty="0"/>
              <a:t>A Visit to Heaven</a:t>
            </a:r>
            <a:endParaRPr lang="en-US" dirty="0"/>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273388" y="2514599"/>
            <a:ext cx="7253056" cy="3744157"/>
          </a:xfrm>
        </p:spPr>
        <p:txBody>
          <a:bodyPr>
            <a:normAutofit/>
          </a:bodyPr>
          <a:lstStyle/>
          <a:p>
            <a:pPr marL="342900" indent="-342900">
              <a:buFont typeface="Arial" panose="020B0604020202020204" pitchFamily="34" charset="0"/>
              <a:buChar char="•"/>
            </a:pPr>
            <a:r>
              <a:rPr lang="en-US" dirty="0"/>
              <a:t>When he is first there, he describes what he has seen. This is for authentication, as he should see what they have seen. Yahushua knew the Apostles would be skeptical because John Mark was considerably younger than his Apostle counterparts.</a:t>
            </a:r>
          </a:p>
          <a:p>
            <a:pPr marL="342900" indent="-342900">
              <a:buFont typeface="Arial" panose="020B0604020202020204" pitchFamily="34" charset="0"/>
              <a:buChar char="•"/>
            </a:pPr>
            <a:r>
              <a:rPr lang="en-US" dirty="0"/>
              <a:t>After he described Heaven (Revelation 4), they got down to business. John Mark was shown a book with seven seals on it. Those seven seals could only be broken by Yahushua (Revelation 5).</a:t>
            </a:r>
          </a:p>
        </p:txBody>
      </p:sp>
      <p:pic>
        <p:nvPicPr>
          <p:cNvPr id="8" name="Picture Placeholder 7" descr="mountains under the night sky just before dawn">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rotWithShape="1">
          <a:blip r:embed="rId2"/>
          <a:srcRect l="71" r="71"/>
          <a:stretch/>
        </p:blipFill>
        <p:spPr/>
      </p:pic>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p:txBody>
          <a:bodyPr/>
          <a:lstStyle/>
          <a:p>
            <a:r>
              <a:rPr lang="en-US" dirty="0"/>
              <a:t>5/2/2022</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The Four horsemen of the Apocalypse</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6</a:t>
            </a:fld>
            <a:endParaRPr lang="en-US" dirty="0"/>
          </a:p>
        </p:txBody>
      </p:sp>
    </p:spTree>
    <p:extLst>
      <p:ext uri="{BB962C8B-B14F-4D97-AF65-F5344CB8AC3E}">
        <p14:creationId xmlns:p14="http://schemas.microsoft.com/office/powerpoint/2010/main" val="3651607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803776" y="1336391"/>
            <a:ext cx="6190412" cy="740984"/>
          </a:xfrm>
        </p:spPr>
        <p:txBody>
          <a:bodyPr vert="horz" lIns="91440" tIns="45720" rIns="91440" bIns="45720" rtlCol="0" anchor="ctr">
            <a:normAutofit fontScale="90000"/>
          </a:bodyPr>
          <a:lstStyle/>
          <a:p>
            <a:pPr algn="ctr"/>
            <a:r>
              <a:rPr lang="en-US" sz="4400" b="1" kern="1200" dirty="0">
                <a:solidFill>
                  <a:schemeClr val="tx1"/>
                </a:solidFill>
                <a:latin typeface="+mj-lt"/>
                <a:ea typeface="+mj-ea"/>
                <a:cs typeface="+mj-cs"/>
              </a:rPr>
              <a:t>Breaking the First Seal</a:t>
            </a:r>
          </a:p>
        </p:txBody>
      </p:sp>
      <p:cxnSp>
        <p:nvCxnSpPr>
          <p:cNvPr id="41" name="Straight Connector 40">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a:off x="7962190" y="623907"/>
            <a:ext cx="4114800" cy="365125"/>
          </a:xfrm>
        </p:spPr>
        <p:txBody>
          <a:bodyPr vert="horz" lIns="91440" tIns="45720" rIns="91440" bIns="45720" rtlCol="0" anchor="ctr">
            <a:normAutofit/>
          </a:bodyPr>
          <a:lstStyle/>
          <a:p>
            <a:pPr>
              <a:spcAft>
                <a:spcPts val="600"/>
              </a:spcAft>
            </a:pPr>
            <a:r>
              <a:rPr lang="en-US" b="1" i="0" kern="1200" cap="all" spc="100" baseline="0">
                <a:latin typeface="+mn-lt"/>
                <a:ea typeface="+mn-ea"/>
                <a:cs typeface="+mn-cs"/>
              </a:rPr>
              <a:t>The Four horsemen of the Apocalypse</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69455" y="2077375"/>
            <a:ext cx="7169787" cy="4096415"/>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dirty="0"/>
              <a:t>And I saw when the Lamb opened one of the seals, and I heard, as it were the noise of thunder, one of the four beasts saying, Come and see. </a:t>
            </a:r>
          </a:p>
          <a:p>
            <a:pPr marL="342900" indent="-228600">
              <a:lnSpc>
                <a:spcPct val="90000"/>
              </a:lnSpc>
              <a:buFont typeface="Arial" panose="020B0604020202020204" pitchFamily="34" charset="0"/>
              <a:buChar char="•"/>
            </a:pPr>
            <a:r>
              <a:rPr lang="en-US" spc="-40" dirty="0"/>
              <a:t>And I saw, and behold a white horse: and he that sat on him had a </a:t>
            </a:r>
            <a:r>
              <a:rPr lang="en-US" u="sng" spc="-40" dirty="0"/>
              <a:t>bow</a:t>
            </a:r>
            <a:r>
              <a:rPr lang="en-US" spc="-40" dirty="0"/>
              <a:t>; and a </a:t>
            </a:r>
            <a:r>
              <a:rPr lang="en-US" u="sng" spc="-40" dirty="0"/>
              <a:t>crown</a:t>
            </a:r>
            <a:r>
              <a:rPr lang="en-US" spc="-40" dirty="0"/>
              <a:t> was given unto him: and he went forth conquering, and to conquer. (Revelation 6:1-2)</a:t>
            </a:r>
          </a:p>
          <a:p>
            <a:pPr marL="571500" lvl="1"/>
            <a:r>
              <a:rPr lang="en-US" sz="2000" dirty="0"/>
              <a:t>The Greek Word for bow is </a:t>
            </a:r>
            <a:r>
              <a:rPr lang="en-US" sz="2000" dirty="0" err="1"/>
              <a:t>τόξον</a:t>
            </a:r>
            <a:r>
              <a:rPr lang="en-US" sz="2000" dirty="0"/>
              <a:t> (</a:t>
            </a:r>
            <a:r>
              <a:rPr lang="en-US" sz="2000" i="1" dirty="0" err="1"/>
              <a:t>toxon</a:t>
            </a:r>
            <a:r>
              <a:rPr lang="en-US" sz="2000" dirty="0"/>
              <a:t>). It is likely that John Mark questioned this word, but was told that in the end times, people would understand it.</a:t>
            </a:r>
          </a:p>
          <a:p>
            <a:pPr marL="571500" lvl="1"/>
            <a:r>
              <a:rPr lang="en-US" sz="2000" dirty="0"/>
              <a:t>The Greek Word for crown is </a:t>
            </a:r>
            <a:r>
              <a:rPr lang="en-US" sz="2000" dirty="0" err="1"/>
              <a:t>στέφ</a:t>
            </a:r>
            <a:r>
              <a:rPr lang="en-US" sz="2000" dirty="0"/>
              <a:t>ανος (</a:t>
            </a:r>
            <a:r>
              <a:rPr lang="en-US" sz="2000" i="1" dirty="0"/>
              <a:t>Stephanos</a:t>
            </a:r>
            <a:r>
              <a:rPr lang="en-US" sz="2000" dirty="0"/>
              <a:t>). Some have suggested it is the gold band on the Pope’s </a:t>
            </a:r>
            <a:r>
              <a:rPr lang="en-US" sz="2000" dirty="0" err="1"/>
              <a:t>mitre</a:t>
            </a:r>
            <a:r>
              <a:rPr lang="en-US" sz="2000" dirty="0"/>
              <a:t>. However, some Kraits (a poisonous snake in Asia) also have a gold band. </a:t>
            </a:r>
          </a:p>
        </p:txBody>
      </p:sp>
      <p:sp>
        <p:nvSpPr>
          <p:cNvPr id="4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2878" y="360845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4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4401" y="387045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3ABA718B-64BC-F414-4144-BCFC34A1ED33}"/>
              </a:ext>
            </a:extLst>
          </p:cNvPr>
          <p:cNvPicPr>
            <a:picLocks noChangeAspect="1"/>
          </p:cNvPicPr>
          <p:nvPr/>
        </p:nvPicPr>
        <p:blipFill rotWithShape="1">
          <a:blip r:embed="rId2"/>
          <a:srcRect l="26253" r="6997"/>
          <a:stretch/>
        </p:blipFill>
        <p:spPr>
          <a:xfrm>
            <a:off x="8610596" y="1227810"/>
            <a:ext cx="3300386" cy="3300386"/>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5/2/2022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smtClean="0"/>
              <a:pPr>
                <a:spcAft>
                  <a:spcPts val="600"/>
                </a:spcAft>
              </a:pPr>
              <a:t>7</a:t>
            </a:fld>
            <a:endParaRPr lang="en-US"/>
          </a:p>
        </p:txBody>
      </p:sp>
      <p:pic>
        <p:nvPicPr>
          <p:cNvPr id="5" name="Picture 4">
            <a:extLst>
              <a:ext uri="{FF2B5EF4-FFF2-40B4-BE49-F238E27FC236}">
                <a16:creationId xmlns:a16="http://schemas.microsoft.com/office/drawing/2014/main" id="{D64AFBA1-7D68-099A-5E1C-AABC3707C695}"/>
              </a:ext>
            </a:extLst>
          </p:cNvPr>
          <p:cNvPicPr>
            <a:picLocks noChangeAspect="1"/>
          </p:cNvPicPr>
          <p:nvPr/>
        </p:nvPicPr>
        <p:blipFill rotWithShape="1">
          <a:blip r:embed="rId3"/>
          <a:srcRect l="4063" r="29187" b="-1"/>
          <a:stretch/>
        </p:blipFill>
        <p:spPr>
          <a:xfrm>
            <a:off x="7539245" y="4214121"/>
            <a:ext cx="2324791" cy="2324791"/>
          </a:xfrm>
          <a:custGeom>
            <a:avLst/>
            <a:gdLst/>
            <a:ahLst/>
            <a:cxnLst/>
            <a:rect l="l" t="t" r="r" b="b"/>
            <a:pathLst>
              <a:path w="2241934" h="2241934">
                <a:moveTo>
                  <a:pt x="1120967" y="0"/>
                </a:moveTo>
                <a:cubicBezTo>
                  <a:pt x="1740060" y="0"/>
                  <a:pt x="2241934" y="501874"/>
                  <a:pt x="2241934" y="1120967"/>
                </a:cubicBezTo>
                <a:cubicBezTo>
                  <a:pt x="2241934" y="1740060"/>
                  <a:pt x="1740060" y="2241934"/>
                  <a:pt x="1120967" y="2241934"/>
                </a:cubicBezTo>
                <a:cubicBezTo>
                  <a:pt x="501874" y="2241934"/>
                  <a:pt x="0" y="1740060"/>
                  <a:pt x="0" y="1120967"/>
                </a:cubicBezTo>
                <a:cubicBezTo>
                  <a:pt x="0" y="501874"/>
                  <a:pt x="501874" y="0"/>
                  <a:pt x="1120967" y="0"/>
                </a:cubicBezTo>
                <a:close/>
              </a:path>
            </a:pathLst>
          </a:custGeom>
        </p:spPr>
      </p:pic>
    </p:spTree>
    <p:extLst>
      <p:ext uri="{BB962C8B-B14F-4D97-AF65-F5344CB8AC3E}">
        <p14:creationId xmlns:p14="http://schemas.microsoft.com/office/powerpoint/2010/main" val="2574181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1164454" y="1828800"/>
            <a:ext cx="9863092" cy="2340864"/>
          </a:xfrm>
        </p:spPr>
        <p:txBody>
          <a:bodyPr anchor="ctr">
            <a:normAutofit fontScale="90000"/>
          </a:bodyPr>
          <a:lstStyle/>
          <a:p>
            <a:r>
              <a:rPr lang="en-US" b="1" cap="none" spc="400" dirty="0">
                <a:solidFill>
                  <a:schemeClr val="bg1"/>
                </a:solidFill>
                <a:latin typeface="+mn-lt"/>
              </a:rPr>
              <a:t>The COVID-19 Pandemic </a:t>
            </a:r>
            <a:br>
              <a:rPr lang="en-US" b="1" cap="none" spc="400" dirty="0">
                <a:solidFill>
                  <a:schemeClr val="bg1"/>
                </a:solidFill>
                <a:latin typeface="+mn-lt"/>
              </a:rPr>
            </a:br>
            <a:r>
              <a:rPr lang="en-US" b="1" cap="none" spc="400" dirty="0">
                <a:solidFill>
                  <a:schemeClr val="bg1"/>
                </a:solidFill>
                <a:latin typeface="+mn-lt"/>
              </a:rPr>
              <a:t>Comes to the World</a:t>
            </a:r>
            <a:endParaRPr lang="en-US" cap="none" dirty="0"/>
          </a:p>
        </p:txBody>
      </p:sp>
      <p:sp>
        <p:nvSpPr>
          <p:cNvPr id="3" name="Subtitle 2">
            <a:extLst>
              <a:ext uri="{FF2B5EF4-FFF2-40B4-BE49-F238E27FC236}">
                <a16:creationId xmlns:a16="http://schemas.microsoft.com/office/drawing/2014/main" id="{05408798-0DB3-46BF-880E-7BB904D700F6}"/>
              </a:ext>
            </a:extLst>
          </p:cNvPr>
          <p:cNvSpPr>
            <a:spLocks noGrp="1"/>
          </p:cNvSpPr>
          <p:nvPr>
            <p:ph type="subTitle" idx="1"/>
          </p:nvPr>
        </p:nvSpPr>
        <p:spPr>
          <a:xfrm>
            <a:off x="1524000" y="4400306"/>
            <a:ext cx="9144000" cy="1325880"/>
          </a:xfrm>
        </p:spPr>
        <p:txBody>
          <a:bodyPr anchor="ctr">
            <a:normAutofit/>
          </a:bodyPr>
          <a:lstStyle/>
          <a:p>
            <a:r>
              <a:rPr lang="en-US" sz="3600" b="1" dirty="0">
                <a:solidFill>
                  <a:schemeClr val="bg1"/>
                </a:solidFill>
              </a:rPr>
              <a:t>But is it Really a Virus???</a:t>
            </a:r>
            <a:endParaRPr lang="en-US" sz="3600" b="1" dirty="0"/>
          </a:p>
        </p:txBody>
      </p:sp>
      <p:sp>
        <p:nvSpPr>
          <p:cNvPr id="4" name="TextBox 3">
            <a:extLst>
              <a:ext uri="{FF2B5EF4-FFF2-40B4-BE49-F238E27FC236}">
                <a16:creationId xmlns:a16="http://schemas.microsoft.com/office/drawing/2014/main" id="{2BB9FFB3-587A-B1ED-87BD-8062AA443E60}"/>
              </a:ext>
            </a:extLst>
          </p:cNvPr>
          <p:cNvSpPr txBox="1"/>
          <p:nvPr/>
        </p:nvSpPr>
        <p:spPr>
          <a:xfrm>
            <a:off x="1524000" y="882482"/>
            <a:ext cx="9115888" cy="830997"/>
          </a:xfrm>
          <a:prstGeom prst="rect">
            <a:avLst/>
          </a:prstGeom>
          <a:noFill/>
        </p:spPr>
        <p:txBody>
          <a:bodyPr wrap="square" rtlCol="0" anchor="ctr">
            <a:spAutoFit/>
          </a:bodyPr>
          <a:lstStyle/>
          <a:p>
            <a:pPr algn="ctr"/>
            <a:r>
              <a:rPr lang="en-US" sz="4800" dirty="0">
                <a:solidFill>
                  <a:schemeClr val="accent4">
                    <a:lumMod val="20000"/>
                    <a:lumOff val="80000"/>
                  </a:schemeClr>
                </a:solidFill>
              </a:rPr>
              <a:t>The White Horse of </a:t>
            </a:r>
            <a:r>
              <a:rPr lang="en-US" sz="4800" i="1" dirty="0" err="1">
                <a:solidFill>
                  <a:schemeClr val="accent4">
                    <a:lumMod val="20000"/>
                    <a:lumOff val="80000"/>
                  </a:schemeClr>
                </a:solidFill>
              </a:rPr>
              <a:t>Toxon</a:t>
            </a:r>
            <a:endParaRPr lang="en-US" sz="4800" i="1" dirty="0">
              <a:solidFill>
                <a:schemeClr val="accent4">
                  <a:lumMod val="20000"/>
                  <a:lumOff val="80000"/>
                </a:schemeClr>
              </a:solidFill>
            </a:endParaRPr>
          </a:p>
        </p:txBody>
      </p:sp>
    </p:spTree>
    <p:extLst>
      <p:ext uri="{BB962C8B-B14F-4D97-AF65-F5344CB8AC3E}">
        <p14:creationId xmlns:p14="http://schemas.microsoft.com/office/powerpoint/2010/main" val="2227882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518275" y="1336391"/>
            <a:ext cx="7169786" cy="740984"/>
          </a:xfrm>
        </p:spPr>
        <p:txBody>
          <a:bodyPr vert="horz" lIns="91440" tIns="45720" rIns="91440" bIns="45720" rtlCol="0" anchor="ctr">
            <a:normAutofit/>
          </a:bodyPr>
          <a:lstStyle/>
          <a:p>
            <a:r>
              <a:rPr lang="en-US" sz="3800" kern="1200" dirty="0">
                <a:solidFill>
                  <a:schemeClr val="tx1"/>
                </a:solidFill>
                <a:latin typeface="+mj-lt"/>
                <a:ea typeface="+mj-ea"/>
                <a:cs typeface="+mj-cs"/>
              </a:rPr>
              <a:t>Breaking Down the First Seal</a:t>
            </a:r>
          </a:p>
        </p:txBody>
      </p:sp>
      <p:cxnSp>
        <p:nvCxnSpPr>
          <p:cNvPr id="41" name="Straight Connector 40">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a:off x="7962190" y="623907"/>
            <a:ext cx="4114800" cy="365125"/>
          </a:xfrm>
        </p:spPr>
        <p:txBody>
          <a:bodyPr vert="horz" lIns="91440" tIns="45720" rIns="91440" bIns="45720" rtlCol="0" anchor="ctr">
            <a:normAutofit/>
          </a:bodyPr>
          <a:lstStyle/>
          <a:p>
            <a:pPr>
              <a:spcAft>
                <a:spcPts val="600"/>
              </a:spcAft>
            </a:pPr>
            <a:r>
              <a:rPr lang="en-US" b="1" i="0" kern="1200" cap="all" spc="100" baseline="0">
                <a:latin typeface="+mn-lt"/>
                <a:ea typeface="+mn-ea"/>
                <a:cs typeface="+mn-cs"/>
              </a:rPr>
              <a:t>The Four horsemen of the Apocalypse</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69455" y="2077375"/>
            <a:ext cx="7542764" cy="4096415"/>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dirty="0"/>
              <a:t>And I saw, and behold a white horse: and he that sat on him had a </a:t>
            </a:r>
            <a:r>
              <a:rPr lang="en-US" sz="2400" u="sng" dirty="0"/>
              <a:t>bow</a:t>
            </a:r>
            <a:r>
              <a:rPr lang="en-US" sz="2400" dirty="0"/>
              <a:t>; and a </a:t>
            </a:r>
            <a:r>
              <a:rPr lang="en-US" sz="2400" u="sng" dirty="0"/>
              <a:t>crown</a:t>
            </a:r>
            <a:r>
              <a:rPr lang="en-US" sz="2400" dirty="0"/>
              <a:t> was given unto him: and he went forth </a:t>
            </a:r>
            <a:r>
              <a:rPr lang="en-US" sz="2400" u="sng" dirty="0"/>
              <a:t>conquering</a:t>
            </a:r>
            <a:r>
              <a:rPr lang="en-US" sz="2400" dirty="0"/>
              <a:t>, and to </a:t>
            </a:r>
            <a:r>
              <a:rPr lang="en-US" sz="2400" u="sng" dirty="0"/>
              <a:t>conquer</a:t>
            </a:r>
            <a:r>
              <a:rPr lang="en-US" sz="2400" dirty="0"/>
              <a:t>. (Revelation 6:2)</a:t>
            </a:r>
          </a:p>
          <a:p>
            <a:pPr marL="571500" lvl="1"/>
            <a:r>
              <a:rPr lang="en-US" sz="2200" dirty="0"/>
              <a:t>Scholars have argued over this verse for a long time. Traditional Roman Catholic Church scholars saw him as a coming world leader. </a:t>
            </a:r>
          </a:p>
          <a:p>
            <a:pPr marL="571500" lvl="1"/>
            <a:r>
              <a:rPr lang="en-US" sz="2200" dirty="0"/>
              <a:t>They saw the </a:t>
            </a:r>
            <a:r>
              <a:rPr lang="en-US" sz="2200" u="sng" dirty="0"/>
              <a:t>bow</a:t>
            </a:r>
            <a:r>
              <a:rPr lang="en-US" sz="2200" dirty="0"/>
              <a:t> as the weapon he would use to conquer the world. </a:t>
            </a:r>
          </a:p>
          <a:p>
            <a:pPr marL="571500" lvl="1"/>
            <a:r>
              <a:rPr lang="en-US" sz="2200" dirty="0"/>
              <a:t>The word </a:t>
            </a:r>
            <a:r>
              <a:rPr lang="en-US" sz="2200" u="sng" dirty="0"/>
              <a:t>toxin</a:t>
            </a:r>
            <a:r>
              <a:rPr lang="en-US" sz="2200" dirty="0"/>
              <a:t> was not employed until the 19</a:t>
            </a:r>
            <a:r>
              <a:rPr lang="en-US" sz="2200" baseline="30000" dirty="0"/>
              <a:t>th</a:t>
            </a:r>
            <a:r>
              <a:rPr lang="en-US" sz="2200" dirty="0"/>
              <a:t> century when a doctor first used it in a medical paper.</a:t>
            </a:r>
          </a:p>
        </p:txBody>
      </p:sp>
      <p:sp>
        <p:nvSpPr>
          <p:cNvPr id="4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2878" y="360845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4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4401" y="387045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3ABA718B-64BC-F414-4144-BCFC34A1ED33}"/>
              </a:ext>
            </a:extLst>
          </p:cNvPr>
          <p:cNvPicPr>
            <a:picLocks noChangeAspect="1"/>
          </p:cNvPicPr>
          <p:nvPr/>
        </p:nvPicPr>
        <p:blipFill rotWithShape="1">
          <a:blip r:embed="rId2"/>
          <a:srcRect l="26253" r="6997"/>
          <a:stretch/>
        </p:blipFill>
        <p:spPr>
          <a:xfrm>
            <a:off x="8401917" y="2220258"/>
            <a:ext cx="3300386" cy="3300386"/>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5/2/2022</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smtClean="0"/>
              <a:pPr>
                <a:spcAft>
                  <a:spcPts val="600"/>
                </a:spcAft>
              </a:pPr>
              <a:t>9</a:t>
            </a:fld>
            <a:endParaRPr lang="en-US"/>
          </a:p>
        </p:txBody>
      </p:sp>
    </p:spTree>
    <p:extLst>
      <p:ext uri="{BB962C8B-B14F-4D97-AF65-F5344CB8AC3E}">
        <p14:creationId xmlns:p14="http://schemas.microsoft.com/office/powerpoint/2010/main" val="3976066178"/>
      </p:ext>
    </p:extLst>
  </p:cSld>
  <p:clrMapOvr>
    <a:masterClrMapping/>
  </p:clrMapOvr>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919F73-B6C2-4A43-95E2-833EC48925F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8E00D1-8EA3-4E42-801D-0253E1EAFC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{9270C504-8795-417E-87D9-1BEB7DFFD7B7}tf89338750_win32</Template>
  <TotalTime>2004</TotalTime>
  <Words>4957</Words>
  <Application>Microsoft Office PowerPoint</Application>
  <PresentationFormat>Widescreen</PresentationFormat>
  <Paragraphs>447</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Univers</vt:lpstr>
      <vt:lpstr>Verdana</vt:lpstr>
      <vt:lpstr>GradientUnivers</vt:lpstr>
      <vt:lpstr>Another Look at the Four Horsemen of the Apocalypse</vt:lpstr>
      <vt:lpstr>Understanding the Book of Revelation</vt:lpstr>
      <vt:lpstr>The Seven Letters</vt:lpstr>
      <vt:lpstr>Financing Revelation</vt:lpstr>
      <vt:lpstr>A Visit to Heaven</vt:lpstr>
      <vt:lpstr>A Visit to Heaven</vt:lpstr>
      <vt:lpstr>Breaking the First Seal</vt:lpstr>
      <vt:lpstr>The COVID-19 Pandemic  Comes to the World</vt:lpstr>
      <vt:lpstr>Breaking Down the First Seal</vt:lpstr>
      <vt:lpstr>Breaking Down the First Seal</vt:lpstr>
      <vt:lpstr>Breaking Down the First Seal</vt:lpstr>
      <vt:lpstr>Breaking Down the First Seal</vt:lpstr>
      <vt:lpstr>Breaking Down the First Seal</vt:lpstr>
      <vt:lpstr>Breaking the Second Seal</vt:lpstr>
      <vt:lpstr>The Second Horse Rides</vt:lpstr>
      <vt:lpstr>Breaking the Second Seal</vt:lpstr>
      <vt:lpstr>20th Century Warfare</vt:lpstr>
      <vt:lpstr>20th Century Warfare</vt:lpstr>
      <vt:lpstr>20th Century Warfare</vt:lpstr>
      <vt:lpstr>20th Century Warfare</vt:lpstr>
      <vt:lpstr>20th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The Black Horse’s Players</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21st Century Warfare</vt:lpstr>
      <vt:lpstr>“Sī vīs pācem, parā bellum…”  “If you want peace, prepare for war…”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Another Look at the Four Horsemen of the Apocalypse</dc:title>
  <dc:creator>Major Tom Baird;Prof. Tom Mack</dc:creator>
  <cp:keywords>Secrets of Revelation</cp:keywords>
  <cp:lastModifiedBy>Tom Mack</cp:lastModifiedBy>
  <cp:revision>35</cp:revision>
  <dcterms:created xsi:type="dcterms:W3CDTF">2022-05-02T20:15:17Z</dcterms:created>
  <dcterms:modified xsi:type="dcterms:W3CDTF">2022-05-24T00:05:22Z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